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2"/>
  </p:notesMasterIdLst>
  <p:sldIdLst>
    <p:sldId id="713" r:id="rId2"/>
    <p:sldId id="385" r:id="rId3"/>
    <p:sldId id="402" r:id="rId4"/>
    <p:sldId id="386" r:id="rId5"/>
    <p:sldId id="387" r:id="rId6"/>
    <p:sldId id="388" r:id="rId7"/>
    <p:sldId id="389" r:id="rId8"/>
    <p:sldId id="390" r:id="rId9"/>
    <p:sldId id="391" r:id="rId10"/>
    <p:sldId id="393" r:id="rId11"/>
    <p:sldId id="394" r:id="rId12"/>
    <p:sldId id="395" r:id="rId13"/>
    <p:sldId id="396" r:id="rId14"/>
    <p:sldId id="413" r:id="rId15"/>
    <p:sldId id="397" r:id="rId16"/>
    <p:sldId id="398" r:id="rId17"/>
    <p:sldId id="399" r:id="rId18"/>
    <p:sldId id="401" r:id="rId19"/>
    <p:sldId id="400" r:id="rId20"/>
    <p:sldId id="403" r:id="rId21"/>
    <p:sldId id="359" r:id="rId22"/>
    <p:sldId id="404" r:id="rId23"/>
    <p:sldId id="405" r:id="rId24"/>
    <p:sldId id="707" r:id="rId25"/>
    <p:sldId id="417" r:id="rId26"/>
    <p:sldId id="418" r:id="rId27"/>
    <p:sldId id="419" r:id="rId28"/>
    <p:sldId id="420" r:id="rId29"/>
    <p:sldId id="422" r:id="rId30"/>
    <p:sldId id="423" r:id="rId31"/>
    <p:sldId id="407" r:id="rId32"/>
    <p:sldId id="410" r:id="rId33"/>
    <p:sldId id="409" r:id="rId34"/>
    <p:sldId id="411" r:id="rId35"/>
    <p:sldId id="427" r:id="rId36"/>
    <p:sldId id="363" r:id="rId37"/>
    <p:sldId id="362" r:id="rId38"/>
    <p:sldId id="446" r:id="rId39"/>
    <p:sldId id="442" r:id="rId40"/>
    <p:sldId id="443" r:id="rId41"/>
    <p:sldId id="444" r:id="rId42"/>
    <p:sldId id="447" r:id="rId43"/>
    <p:sldId id="448" r:id="rId44"/>
    <p:sldId id="449" r:id="rId45"/>
    <p:sldId id="450" r:id="rId46"/>
    <p:sldId id="451" r:id="rId47"/>
    <p:sldId id="538" r:id="rId48"/>
    <p:sldId id="445" r:id="rId49"/>
    <p:sldId id="452" r:id="rId50"/>
    <p:sldId id="708" r:id="rId51"/>
  </p:sldIdLst>
  <p:sldSz cx="12192000" cy="6858000"/>
  <p:notesSz cx="7102475" cy="102330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2589"/>
    <a:srgbClr val="B10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7" autoAdjust="0"/>
    <p:restoredTop sz="94291" autoAdjust="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513428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1"/>
            <a:ext cx="3077739" cy="513428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58404A7-AA78-4ACC-9FA6-2022BB169B99}" type="datetimeFigureOut">
              <a:rPr lang="en-US" smtClean="0"/>
              <a:t>6/12/2023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72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924643"/>
            <a:ext cx="5681980" cy="4029254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FB66EC7-85F7-4C39-A4C9-ABF56341AE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677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66EC7-85F7-4C39-A4C9-ABF56341AE3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08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this</a:t>
            </a:r>
            <a:r>
              <a:rPr lang="en-US" baseline="0" dirty="0"/>
              <a:t> counts any activity opened in this program year AND any activity from a prior program year that is either still open or was completed in this program year.</a:t>
            </a:r>
          </a:p>
          <a:p>
            <a:endParaRPr lang="en-US" baseline="0" dirty="0"/>
          </a:p>
          <a:p>
            <a:r>
              <a:rPr lang="en-US" baseline="0" dirty="0"/>
              <a:t>Also note that this only counts activities with disbursements – if there is a newly opened activity with no disbursements, it will not be counted on this list.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66EC7-85F7-4C39-A4C9-ABF56341AE3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423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66EC7-85F7-4C39-A4C9-ABF56341AE37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274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8C784-99DD-495C-A22E-B5716C9B81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2FCCDF-B90E-EA18-D7F6-9FDDCF1025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53512"/>
            <a:ext cx="4572000" cy="172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041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8C784-99DD-495C-A22E-B5716C9B81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808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E858C784-99DD-495C-A22E-B5716C9B81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image1.jpeg">
            <a:extLst>
              <a:ext uri="{FF2B5EF4-FFF2-40B4-BE49-F238E27FC236}">
                <a16:creationId xmlns:a16="http://schemas.microsoft.com/office/drawing/2014/main" id="{693DD5E6-7036-463F-A093-6E07F4FD24D5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0" y="6510655"/>
            <a:ext cx="1371600" cy="347345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866104-527C-3F64-A19D-1CEAD205CE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6112"/>
            <a:ext cx="1371600" cy="51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46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CDA B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D56A1-C4F5-41EF-A5D8-39365F4E3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4176"/>
            <a:ext cx="10972800" cy="15087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12666-B2D6-42B3-A898-3CCDDEF973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051F7-B55F-469B-8362-2F030C572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E7D89-2639-470D-8FE9-EE0D5E845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8C784-99DD-495C-A22E-B5716C9B81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4260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4176"/>
            <a:ext cx="10972800" cy="15087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8C784-99DD-495C-A22E-B5716C9B81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413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58C784-99DD-495C-A22E-B5716C9B81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551A25-5496-07EE-25F0-4F02DE6123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53512"/>
            <a:ext cx="4572000" cy="172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2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284176"/>
            <a:ext cx="10972800" cy="15087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8C784-99DD-495C-A22E-B5716C9B81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878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600" y="284176"/>
            <a:ext cx="10972800" cy="15087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8C784-99DD-495C-A22E-B5716C9B81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291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1113"/>
            <a:ext cx="10972800" cy="15087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8C784-99DD-495C-A22E-B5716C9B81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684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8C784-99DD-495C-A22E-B5716C9B81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image1.jpeg">
            <a:extLst>
              <a:ext uri="{FF2B5EF4-FFF2-40B4-BE49-F238E27FC236}">
                <a16:creationId xmlns:a16="http://schemas.microsoft.com/office/drawing/2014/main" id="{954A226E-9E01-49C3-9FB9-B778F516A645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0" y="6510655"/>
            <a:ext cx="1371600" cy="347345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83AE723-5696-CDFD-3CDE-9255AA45FC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9364"/>
            <a:ext cx="1371600" cy="51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383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8C784-99DD-495C-A22E-B5716C9B81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867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8C784-99DD-495C-A22E-B5716C9B81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8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84176"/>
            <a:ext cx="109728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E858C784-99DD-495C-A22E-B5716C9B81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image1.jpeg">
            <a:extLst>
              <a:ext uri="{FF2B5EF4-FFF2-40B4-BE49-F238E27FC236}">
                <a16:creationId xmlns:a16="http://schemas.microsoft.com/office/drawing/2014/main" id="{A7498F52-B6B0-48F2-A862-6CA767C5C663}"/>
              </a:ext>
            </a:extLst>
          </p:cNvPr>
          <p:cNvPicPr/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0" y="6510655"/>
            <a:ext cx="1371600" cy="347345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D42571-D8DC-8497-CE17-814267001A4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6112"/>
            <a:ext cx="1371600" cy="51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237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hudexchange.info/onecpd/assets/File/IDIS-Online-Reports-User-Guide-Appendix.pdf" TargetMode="Externa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files.hudexchange.info/resources/documents/Updated-Instructions-Completing-CDBG-Financial-Summary-Report-Pr26.pdf" TargetMode="Externa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98911-9678-4B9F-A37A-398B92055A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Breaking Down IDIS Reports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6E9A05-B910-4DA4-B875-4DFE86410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6249"/>
            <a:ext cx="9144000" cy="279172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National Community Development Association Annual Conference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Orlando, Florida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Tuesday, June 13, 2023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Heather Johnson, Community Development Resources Manager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Davenport, Iowa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86B167-F6FF-491D-9481-DABE34C1D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8C784-99DD-495C-A22E-B5716C9B81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036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Navigating in MicroStrategy Reports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 you’ve selected a report, the screen will display all the attribute choices for that report</a:t>
            </a:r>
          </a:p>
          <a:p>
            <a:r>
              <a:rPr lang="en-US" dirty="0"/>
              <a:t>Every report has different attributes, we can’t cover them all here</a:t>
            </a:r>
          </a:p>
          <a:p>
            <a:r>
              <a:rPr lang="en-US" dirty="0"/>
              <a:t>We will cover:</a:t>
            </a:r>
          </a:p>
          <a:p>
            <a:pPr lvl="1"/>
            <a:r>
              <a:rPr lang="en-US" dirty="0"/>
              <a:t>General rules for selecting attributes and running reports</a:t>
            </a:r>
          </a:p>
          <a:p>
            <a:pPr lvl="1"/>
            <a:r>
              <a:rPr lang="en-US" dirty="0"/>
              <a:t>Features of some of the most common/useful reports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542B7A-21CA-47C8-97F2-23F1B9D9E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1A45-BFB8-4EF2-909C-E62A3DFC5D7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021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Report Attributes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reports require Grantee Hierarchy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45E6ACB-B7B7-4DC4-B6DE-C1B66CE54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1A45-BFB8-4EF2-909C-E62A3DFC5D78}" type="slidenum">
              <a:rPr lang="en-US" smtClean="0"/>
              <a:t>11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2674" r="11420" b="48161"/>
          <a:stretch/>
        </p:blipFill>
        <p:spPr>
          <a:xfrm>
            <a:off x="609600" y="2364510"/>
            <a:ext cx="10972800" cy="2602627"/>
          </a:xfrm>
          <a:prstGeom prst="rect">
            <a:avLst/>
          </a:prstGeom>
          <a:ln w="57150">
            <a:solidFill>
              <a:srgbClr val="B12589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2867" r="11376" b="49286"/>
          <a:stretch/>
        </p:blipFill>
        <p:spPr>
          <a:xfrm>
            <a:off x="609600" y="4384066"/>
            <a:ext cx="10972800" cy="2513786"/>
          </a:xfrm>
          <a:prstGeom prst="rect">
            <a:avLst/>
          </a:prstGeom>
          <a:ln w="57150">
            <a:solidFill>
              <a:srgbClr val="B10DA9"/>
            </a:solidFill>
          </a:ln>
        </p:spPr>
      </p:pic>
      <p:grpSp>
        <p:nvGrpSpPr>
          <p:cNvPr id="8" name="Group 7"/>
          <p:cNvGrpSpPr/>
          <p:nvPr/>
        </p:nvGrpSpPr>
        <p:grpSpPr>
          <a:xfrm>
            <a:off x="3102405" y="3808683"/>
            <a:ext cx="4103761" cy="523220"/>
            <a:chOff x="3102405" y="3808683"/>
            <a:chExt cx="4103761" cy="523220"/>
          </a:xfrm>
        </p:grpSpPr>
        <p:sp>
          <p:nvSpPr>
            <p:cNvPr id="5" name="Right Arrow 4"/>
            <p:cNvSpPr/>
            <p:nvPr/>
          </p:nvSpPr>
          <p:spPr>
            <a:xfrm flipH="1">
              <a:off x="3102405" y="3808683"/>
              <a:ext cx="823050" cy="484632"/>
            </a:xfrm>
            <a:prstGeom prst="rightArrow">
              <a:avLst/>
            </a:prstGeom>
            <a:solidFill>
              <a:srgbClr val="B12589"/>
            </a:solidFill>
            <a:ln>
              <a:solidFill>
                <a:srgbClr val="B10D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14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483912" y="3808683"/>
              <a:ext cx="3722254" cy="523220"/>
            </a:xfrm>
            <a:prstGeom prst="rect">
              <a:avLst/>
            </a:prstGeom>
            <a:solidFill>
              <a:srgbClr val="B12589"/>
            </a:solidFill>
            <a:ln>
              <a:solidFill>
                <a:srgbClr val="B10D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dirty="0"/>
                <a:t>Keep clicking the triangle next to the words (NOT the word itself) until the grantee name is shown</a:t>
              </a:r>
            </a:p>
          </p:txBody>
        </p:sp>
      </p:grpSp>
      <p:sp>
        <p:nvSpPr>
          <p:cNvPr id="15" name="Right Arrow 14"/>
          <p:cNvSpPr/>
          <p:nvPr/>
        </p:nvSpPr>
        <p:spPr>
          <a:xfrm rot="9396479" flipH="1">
            <a:off x="5936824" y="6061982"/>
            <a:ext cx="1514517" cy="484632"/>
          </a:xfrm>
          <a:prstGeom prst="rightArrow">
            <a:avLst/>
          </a:prstGeom>
          <a:solidFill>
            <a:srgbClr val="B12589"/>
          </a:solidFill>
          <a:ln>
            <a:solidFill>
              <a:srgbClr val="B10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1400" dirty="0"/>
          </a:p>
        </p:txBody>
      </p:sp>
      <p:grpSp>
        <p:nvGrpSpPr>
          <p:cNvPr id="9" name="Group 8"/>
          <p:cNvGrpSpPr/>
          <p:nvPr/>
        </p:nvGrpSpPr>
        <p:grpSpPr>
          <a:xfrm>
            <a:off x="4446295" y="6334780"/>
            <a:ext cx="5011741" cy="523220"/>
            <a:chOff x="3102405" y="3808683"/>
            <a:chExt cx="5011741" cy="523220"/>
          </a:xfrm>
        </p:grpSpPr>
        <p:sp>
          <p:nvSpPr>
            <p:cNvPr id="10" name="Right Arrow 9"/>
            <p:cNvSpPr/>
            <p:nvPr/>
          </p:nvSpPr>
          <p:spPr>
            <a:xfrm rot="20530125" flipH="1">
              <a:off x="3102405" y="3808683"/>
              <a:ext cx="823050" cy="484632"/>
            </a:xfrm>
            <a:prstGeom prst="rightArrow">
              <a:avLst/>
            </a:prstGeom>
            <a:solidFill>
              <a:srgbClr val="B12589"/>
            </a:solidFill>
            <a:ln>
              <a:solidFill>
                <a:srgbClr val="B10D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1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483912" y="3808683"/>
              <a:ext cx="4630234" cy="523220"/>
            </a:xfrm>
            <a:prstGeom prst="rect">
              <a:avLst/>
            </a:prstGeom>
            <a:solidFill>
              <a:srgbClr val="B12589"/>
            </a:solidFill>
            <a:ln>
              <a:solidFill>
                <a:srgbClr val="B10D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dirty="0"/>
                <a:t>Then, either double click the Grantee name or select it and click the right pointed arrow to move it to the right side box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745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Report Attributes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Selecting all other attributes works the same way: either double click or select/click right arrow to move them from the left to the right box</a:t>
            </a:r>
          </a:p>
          <a:p>
            <a:r>
              <a:rPr lang="en-US" dirty="0"/>
              <a:t>Depending on the report, attributes you can choose from include:</a:t>
            </a:r>
          </a:p>
          <a:p>
            <a:pPr lvl="1"/>
            <a:r>
              <a:rPr lang="en-US" u="sng" dirty="0"/>
              <a:t>Program</a:t>
            </a:r>
            <a:r>
              <a:rPr lang="en-US" dirty="0"/>
              <a:t>: Select CDBG and/or HOME from a longer list of grants</a:t>
            </a:r>
          </a:p>
          <a:p>
            <a:pPr lvl="1"/>
            <a:r>
              <a:rPr lang="en-US" u="sng" dirty="0"/>
              <a:t>Funding Type</a:t>
            </a:r>
            <a:r>
              <a:rPr lang="en-US" dirty="0"/>
              <a:t>: Select one or more funding types from a list that includes EN, PI, RL, AD, PA, CR, etc.</a:t>
            </a:r>
          </a:p>
          <a:p>
            <a:pPr lvl="1"/>
            <a:r>
              <a:rPr lang="en-US" u="sng" dirty="0"/>
              <a:t>Plan Year</a:t>
            </a:r>
            <a:r>
              <a:rPr lang="en-US" dirty="0"/>
              <a:t>: Some reports require you to enter one year, others allow you to leave blank for all years</a:t>
            </a:r>
          </a:p>
          <a:p>
            <a:pPr lvl="1"/>
            <a:r>
              <a:rPr lang="en-US" u="sng" dirty="0"/>
              <a:t>Date Ranges: </a:t>
            </a:r>
            <a:r>
              <a:rPr lang="en-US" dirty="0"/>
              <a:t>Some reports allow you to pick your own dates outside of typical program years</a:t>
            </a:r>
          </a:p>
          <a:p>
            <a:pPr lvl="1"/>
            <a:r>
              <a:rPr lang="en-US" u="sng" dirty="0"/>
              <a:t>Project and/or Activity ID</a:t>
            </a:r>
            <a:r>
              <a:rPr lang="en-US" dirty="0"/>
              <a:t>: some reports allow this level of specificity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F6B71-5D13-427B-9CF0-A9FE1E0E4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1A45-BFB8-4EF2-909C-E62A3DFC5D7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025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Report Attributes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Generally, follow on screen prompts</a:t>
            </a:r>
          </a:p>
          <a:p>
            <a:r>
              <a:rPr lang="en-US" dirty="0"/>
              <a:t>Be sure to enter the information in the format requested</a:t>
            </a:r>
          </a:p>
          <a:p>
            <a:pPr lvl="1"/>
            <a:r>
              <a:rPr lang="en-US" dirty="0"/>
              <a:t>Example – all dates are MM/DD/YYYY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Remember – you can’t break anything in the report system!</a:t>
            </a:r>
          </a:p>
          <a:p>
            <a:r>
              <a:rPr lang="en-US" dirty="0"/>
              <a:t>Play around with options and formats to find ones that work for you.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8A5E6-E0E9-49CE-B7E4-220503987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1A45-BFB8-4EF2-909C-E62A3DFC5D7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145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Formats for Reports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Running to screen</a:t>
            </a:r>
          </a:p>
          <a:p>
            <a:pPr lvl="1"/>
            <a:r>
              <a:rPr lang="en-US" dirty="0"/>
              <a:t>Good for quick checks and updates</a:t>
            </a:r>
          </a:p>
          <a:p>
            <a:r>
              <a:rPr lang="en-US" dirty="0"/>
              <a:t>Running to PDF</a:t>
            </a:r>
          </a:p>
          <a:p>
            <a:pPr lvl="1"/>
            <a:r>
              <a:rPr lang="en-US" dirty="0"/>
              <a:t>Good for sending to others, saving copies for future reference</a:t>
            </a:r>
          </a:p>
          <a:p>
            <a:r>
              <a:rPr lang="en-US" dirty="0"/>
              <a:t>Running to Excel</a:t>
            </a:r>
          </a:p>
          <a:p>
            <a:pPr lvl="1"/>
            <a:r>
              <a:rPr lang="en-US" dirty="0"/>
              <a:t>Good if you will need to add, sort, or subtotal numbers differently than MicroStrategy has them displayed</a:t>
            </a:r>
          </a:p>
          <a:p>
            <a:pPr lvl="1"/>
            <a:r>
              <a:rPr lang="en-US" dirty="0"/>
              <a:t>Especially good if you have many activities</a:t>
            </a:r>
          </a:p>
          <a:p>
            <a:pPr marL="0" indent="0">
              <a:buNone/>
            </a:pPr>
            <a:r>
              <a:rPr lang="en-US" dirty="0"/>
              <a:t>On screen options are a bit different for each after selecting attributes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B2CD76-E703-4A6C-BEF8-232CC2F04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1A45-BFB8-4EF2-909C-E62A3DFC5D7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5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 run to screen: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5CCD263-EF0B-49C0-9FB8-02B270ADC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1A45-BFB8-4EF2-909C-E62A3DFC5D78}" type="slidenum">
              <a:rPr lang="en-US" smtClean="0"/>
              <a:t>15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7683" r="11280" b="-1030"/>
          <a:stretch/>
        </p:blipFill>
        <p:spPr>
          <a:xfrm>
            <a:off x="609600" y="1236370"/>
            <a:ext cx="10972800" cy="5529847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5357091" y="1146771"/>
            <a:ext cx="4959928" cy="611386"/>
          </a:xfrm>
          <a:prstGeom prst="leftArrow">
            <a:avLst/>
          </a:prstGeom>
          <a:solidFill>
            <a:srgbClr val="B12589"/>
          </a:solidFill>
          <a:ln>
            <a:solidFill>
              <a:srgbClr val="B10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Options for graphs, alternate displays, exporting, sharing, etc.</a:t>
            </a:r>
          </a:p>
        </p:txBody>
      </p:sp>
      <p:sp>
        <p:nvSpPr>
          <p:cNvPr id="6" name="Down Arrow 5"/>
          <p:cNvSpPr/>
          <p:nvPr/>
        </p:nvSpPr>
        <p:spPr>
          <a:xfrm rot="3294180">
            <a:off x="8354008" y="5572954"/>
            <a:ext cx="484632" cy="1371600"/>
          </a:xfrm>
          <a:prstGeom prst="downArrow">
            <a:avLst/>
          </a:prstGeom>
          <a:solidFill>
            <a:srgbClr val="B12589"/>
          </a:solidFill>
          <a:ln>
            <a:solidFill>
              <a:srgbClr val="B10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9040066" y="5882516"/>
            <a:ext cx="1398162" cy="307777"/>
          </a:xfrm>
          <a:prstGeom prst="rect">
            <a:avLst/>
          </a:prstGeom>
          <a:solidFill>
            <a:srgbClr val="B12589"/>
          </a:solidFill>
          <a:ln>
            <a:solidFill>
              <a:srgbClr val="B10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Use Scroll Bar</a:t>
            </a:r>
          </a:p>
        </p:txBody>
      </p:sp>
      <p:sp>
        <p:nvSpPr>
          <p:cNvPr id="9" name="Rectangle 8"/>
          <p:cNvSpPr/>
          <p:nvPr/>
        </p:nvSpPr>
        <p:spPr>
          <a:xfrm>
            <a:off x="3131127" y="4916091"/>
            <a:ext cx="5929745" cy="523220"/>
          </a:xfrm>
          <a:prstGeom prst="rect">
            <a:avLst/>
          </a:prstGeom>
          <a:solidFill>
            <a:srgbClr val="B12589"/>
          </a:solidFill>
          <a:ln>
            <a:solidFill>
              <a:srgbClr val="B10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Remember, you cannot break anything in the reports module, it is view only.</a:t>
            </a:r>
          </a:p>
          <a:p>
            <a:pPr algn="ctr"/>
            <a:r>
              <a:rPr lang="en-US" sz="1400" dirty="0"/>
              <a:t>Don’t be afraid to play around and explore these options when you have time.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9060872" y="5439311"/>
            <a:ext cx="3066473" cy="611386"/>
          </a:xfrm>
          <a:prstGeom prst="rightArrow">
            <a:avLst/>
          </a:prstGeom>
          <a:solidFill>
            <a:srgbClr val="B12589"/>
          </a:solidFill>
          <a:ln>
            <a:solidFill>
              <a:srgbClr val="B10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Lots more information off to the right</a:t>
            </a:r>
          </a:p>
        </p:txBody>
      </p:sp>
    </p:spTree>
    <p:extLst>
      <p:ext uri="{BB962C8B-B14F-4D97-AF65-F5344CB8AC3E}">
        <p14:creationId xmlns:p14="http://schemas.microsoft.com/office/powerpoint/2010/main" val="1719314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 run to PDF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020A5-14CA-4894-BB85-3222C3127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1A45-BFB8-4EF2-909C-E62A3DFC5D78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2230" b="12454"/>
          <a:stretch/>
        </p:blipFill>
        <p:spPr>
          <a:xfrm>
            <a:off x="609600" y="1784566"/>
            <a:ext cx="10972800" cy="443345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564581" y="2459378"/>
            <a:ext cx="3121891" cy="1038701"/>
          </a:xfrm>
          <a:prstGeom prst="ellipse">
            <a:avLst/>
          </a:prstGeom>
          <a:solidFill>
            <a:srgbClr val="B12589"/>
          </a:solidFill>
          <a:ln>
            <a:solidFill>
              <a:srgbClr val="B10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You’ll see a screen with various print options to choose from.</a:t>
            </a:r>
          </a:p>
        </p:txBody>
      </p:sp>
      <p:sp>
        <p:nvSpPr>
          <p:cNvPr id="7" name="Oval 6"/>
          <p:cNvSpPr/>
          <p:nvPr/>
        </p:nvSpPr>
        <p:spPr>
          <a:xfrm>
            <a:off x="6987308" y="3330465"/>
            <a:ext cx="4276435" cy="1341656"/>
          </a:xfrm>
          <a:prstGeom prst="ellipse">
            <a:avLst/>
          </a:prstGeom>
          <a:solidFill>
            <a:srgbClr val="B12589"/>
          </a:solidFill>
          <a:ln>
            <a:solidFill>
              <a:srgbClr val="B10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For best results, choose the paper size. Landscape, and the “Fit to” option: enter 1 page wide and leave the box for tall blank.</a:t>
            </a:r>
          </a:p>
        </p:txBody>
      </p:sp>
      <p:sp>
        <p:nvSpPr>
          <p:cNvPr id="8" name="Right Arrow 7"/>
          <p:cNvSpPr/>
          <p:nvPr/>
        </p:nvSpPr>
        <p:spPr>
          <a:xfrm>
            <a:off x="8913091" y="5771166"/>
            <a:ext cx="2142189" cy="611386"/>
          </a:xfrm>
          <a:prstGeom prst="rightArrow">
            <a:avLst/>
          </a:prstGeom>
          <a:solidFill>
            <a:srgbClr val="B12589"/>
          </a:solidFill>
          <a:ln>
            <a:solidFill>
              <a:srgbClr val="B10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When finish click Export</a:t>
            </a:r>
          </a:p>
        </p:txBody>
      </p:sp>
    </p:spTree>
    <p:extLst>
      <p:ext uri="{BB962C8B-B14F-4D97-AF65-F5344CB8AC3E}">
        <p14:creationId xmlns:p14="http://schemas.microsoft.com/office/powerpoint/2010/main" val="1356436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 run to Excel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453745" y="1825625"/>
            <a:ext cx="3900055" cy="4351338"/>
          </a:xfrm>
        </p:spPr>
        <p:txBody>
          <a:bodyPr/>
          <a:lstStyle/>
          <a:p>
            <a:r>
              <a:rPr lang="en-US" dirty="0"/>
              <a:t>You will see a screen with export options.</a:t>
            </a:r>
          </a:p>
          <a:p>
            <a:r>
              <a:rPr lang="en-US" dirty="0"/>
              <a:t>For best results, export Excel with Plain Text</a:t>
            </a:r>
          </a:p>
          <a:p>
            <a:r>
              <a:rPr lang="en-US" dirty="0"/>
              <a:t>After selecting the options you want, click Export in the lower right corner.</a:t>
            </a:r>
          </a:p>
          <a:p>
            <a:r>
              <a:rPr lang="en-US" dirty="0"/>
              <a:t>Report will open in a separate Excel window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34E6C0-EC1A-4341-B039-F364E1A0F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8C784-99DD-495C-A22E-B5716C9B8165}" type="slidenum">
              <a:rPr lang="en-US" smtClean="0"/>
              <a:t>17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2610" r="64196" b="33539"/>
          <a:stretch/>
        </p:blipFill>
        <p:spPr>
          <a:xfrm>
            <a:off x="572655" y="1371600"/>
            <a:ext cx="6799696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941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Administrative Reports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Grant Status:</a:t>
            </a:r>
          </a:p>
          <a:p>
            <a:pPr lvl="1"/>
            <a:r>
              <a:rPr lang="en-US" dirty="0"/>
              <a:t>PR01 Grants &amp; Program Income, PR02 Activities by Program Year</a:t>
            </a:r>
          </a:p>
          <a:p>
            <a:r>
              <a:rPr lang="en-US" dirty="0"/>
              <a:t>For Expenditures</a:t>
            </a:r>
          </a:p>
          <a:p>
            <a:pPr lvl="1"/>
            <a:r>
              <a:rPr lang="en-US" dirty="0"/>
              <a:t>PR05 Drawdown Report by Project/Activity, PR07 Drawdown Report by Voucher Number</a:t>
            </a:r>
          </a:p>
          <a:p>
            <a:r>
              <a:rPr lang="en-US" dirty="0"/>
              <a:t>For Program Income</a:t>
            </a:r>
          </a:p>
          <a:p>
            <a:pPr lvl="1"/>
            <a:r>
              <a:rPr lang="en-US" dirty="0"/>
              <a:t>PR09 Program Income Detail Report</a:t>
            </a:r>
          </a:p>
          <a:p>
            <a:r>
              <a:rPr lang="en-US" dirty="0"/>
              <a:t>For Consolidate Plan Goals/Accomplishments</a:t>
            </a:r>
          </a:p>
          <a:p>
            <a:pPr lvl="1"/>
            <a:r>
              <a:rPr lang="en-US" dirty="0"/>
              <a:t>Assessment of ConPlan/CAPER (no PR number), PR06 Summary of ConPlan Projects, PR08 Grantee Summary Activity, PR23 Summary of Accomplishments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E1C7FB-1E4A-4A74-A2CD-B8213E807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1A45-BFB8-4EF2-909C-E62A3DFC5D78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9310254" y="1171337"/>
            <a:ext cx="2447637" cy="1038701"/>
          </a:xfrm>
          <a:prstGeom prst="ellipse">
            <a:avLst/>
          </a:prstGeom>
          <a:solidFill>
            <a:srgbClr val="B12589"/>
          </a:solidFill>
          <a:ln>
            <a:solidFill>
              <a:srgbClr val="B10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All of these reports can be run for CDBG, HOME, or both</a:t>
            </a:r>
          </a:p>
        </p:txBody>
      </p:sp>
    </p:spTree>
    <p:extLst>
      <p:ext uri="{BB962C8B-B14F-4D97-AF65-F5344CB8AC3E}">
        <p14:creationId xmlns:p14="http://schemas.microsoft.com/office/powerpoint/2010/main" val="2175369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Reports by Program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CDBG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PR03 Activity Summary – shows expenditures accomplishments for any program year</a:t>
            </a:r>
          </a:p>
          <a:p>
            <a:r>
              <a:rPr lang="en-US" dirty="0"/>
              <a:t>PR26 Financial Summary – Required part of the CAPER</a:t>
            </a:r>
          </a:p>
          <a:p>
            <a:r>
              <a:rPr lang="en-US" dirty="0"/>
              <a:t>PR56 Timeliness Report – tracks progress towards goal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HOME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PR22 Status of HOME Activities</a:t>
            </a:r>
          </a:p>
          <a:p>
            <a:r>
              <a:rPr lang="en-US" dirty="0"/>
              <a:t>PR27 Status of HOME Grants</a:t>
            </a:r>
          </a:p>
          <a:p>
            <a:r>
              <a:rPr lang="en-US" dirty="0"/>
              <a:t>PR33 HOME Matching Liability</a:t>
            </a:r>
          </a:p>
          <a:p>
            <a:r>
              <a:rPr lang="en-US" dirty="0"/>
              <a:t>PR48 HOME Open Activities</a:t>
            </a:r>
          </a:p>
          <a:p>
            <a:r>
              <a:rPr lang="en-US" dirty="0"/>
              <a:t>PR49 Deadline Compliance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BB98D9-A974-48D9-881B-F423A8918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8C784-99DD-495C-A22E-B5716C9B816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273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IDIS Reports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two types of reporting:</a:t>
            </a:r>
          </a:p>
          <a:p>
            <a:r>
              <a:rPr lang="en-US" dirty="0"/>
              <a:t>MicroStrategy Reports</a:t>
            </a:r>
          </a:p>
          <a:p>
            <a:pPr lvl="1"/>
            <a:r>
              <a:rPr lang="en-US" dirty="0"/>
              <a:t>Reports produced by IDIS to show information about federal grant funding, expenditures, and beneficiaries</a:t>
            </a:r>
          </a:p>
          <a:p>
            <a:pPr lvl="2"/>
            <a:r>
              <a:rPr lang="en-US" dirty="0"/>
              <a:t>23 CDBG Reports</a:t>
            </a:r>
          </a:p>
          <a:p>
            <a:pPr lvl="2"/>
            <a:r>
              <a:rPr lang="en-US" dirty="0"/>
              <a:t>20 HOME Reports</a:t>
            </a:r>
          </a:p>
          <a:p>
            <a:pPr lvl="2"/>
            <a:r>
              <a:rPr lang="en-US" dirty="0"/>
              <a:t>20  Overview/operational reports</a:t>
            </a:r>
          </a:p>
          <a:p>
            <a:r>
              <a:rPr lang="en-US" dirty="0"/>
              <a:t>CAPER Report</a:t>
            </a:r>
          </a:p>
          <a:p>
            <a:pPr lvl="1"/>
            <a:r>
              <a:rPr lang="en-US" dirty="0"/>
              <a:t>The Consolidated Annual Performance and Evaluation Report, which is created by the Grantee in IDIS for submission to HUD to meet statutory reporting requirements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889A85-6E6B-49C9-A7BF-E66250361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1A45-BFB8-4EF2-909C-E62A3DFC5D7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547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Reality Check: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604491" cy="4351338"/>
          </a:xfrm>
        </p:spPr>
        <p:txBody>
          <a:bodyPr/>
          <a:lstStyle/>
          <a:p>
            <a:r>
              <a:rPr lang="en-US" dirty="0"/>
              <a:t>Remember, Everything you do in IDIS is tracked to your user ID.</a:t>
            </a:r>
          </a:p>
          <a:p>
            <a:r>
              <a:rPr lang="en-US" dirty="0"/>
              <a:t>How do we know? There’s a report for that (PR70)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2DA1C5-1D20-4A5C-A5B2-211093435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8C784-99DD-495C-A22E-B5716C9B8165}" type="slidenum">
              <a:rPr lang="en-US" smtClean="0"/>
              <a:t>20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8098" t="29142" r="3989" b="5224"/>
          <a:stretch/>
        </p:blipFill>
        <p:spPr>
          <a:xfrm>
            <a:off x="4581236" y="1777563"/>
            <a:ext cx="7315199" cy="4447461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6040858" y="807375"/>
            <a:ext cx="484632" cy="978408"/>
          </a:xfrm>
          <a:prstGeom prst="downArrow">
            <a:avLst/>
          </a:prstGeom>
          <a:solidFill>
            <a:srgbClr val="B12589"/>
          </a:solidFill>
          <a:ln>
            <a:solidFill>
              <a:srgbClr val="B10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1400" dirty="0"/>
          </a:p>
        </p:txBody>
      </p:sp>
      <p:sp>
        <p:nvSpPr>
          <p:cNvPr id="11" name="Down Arrow 10"/>
          <p:cNvSpPr/>
          <p:nvPr/>
        </p:nvSpPr>
        <p:spPr>
          <a:xfrm>
            <a:off x="10323946" y="823186"/>
            <a:ext cx="484632" cy="978408"/>
          </a:xfrm>
          <a:prstGeom prst="downArrow">
            <a:avLst/>
          </a:prstGeom>
          <a:solidFill>
            <a:srgbClr val="B12589"/>
          </a:solidFill>
          <a:ln>
            <a:solidFill>
              <a:srgbClr val="B10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6172200" y="807375"/>
            <a:ext cx="4505036" cy="307777"/>
          </a:xfrm>
          <a:prstGeom prst="rect">
            <a:avLst/>
          </a:prstGeom>
          <a:solidFill>
            <a:srgbClr val="B12589"/>
          </a:solidFill>
          <a:ln>
            <a:solidFill>
              <a:srgbClr val="B10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This shows who did what and when they did it!</a:t>
            </a:r>
          </a:p>
        </p:txBody>
      </p:sp>
    </p:spTree>
    <p:extLst>
      <p:ext uri="{BB962C8B-B14F-4D97-AF65-F5344CB8AC3E}">
        <p14:creationId xmlns:p14="http://schemas.microsoft.com/office/powerpoint/2010/main" val="860545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24F4D-7413-4959-9388-27BF631F4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IDIS Reports to Monitor Progress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53BFA-560A-4F23-A003-B3C5F6420F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wait until the end of the year to run reports – it may be too late to fix issues</a:t>
            </a:r>
          </a:p>
          <a:p>
            <a:r>
              <a:rPr lang="en-US" dirty="0"/>
              <a:t>Important things to watch:</a:t>
            </a:r>
          </a:p>
          <a:p>
            <a:pPr lvl="1"/>
            <a:r>
              <a:rPr lang="en-US" dirty="0"/>
              <a:t>Progress towards CDBG timeliness (PR56)</a:t>
            </a:r>
          </a:p>
          <a:p>
            <a:pPr lvl="1"/>
            <a:r>
              <a:rPr lang="en-US" dirty="0"/>
              <a:t>Progress towards HOME Match requirement (PR33)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DB39D-D98B-4941-B186-1E3BC704F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1A45-BFB8-4EF2-909C-E62A3DFC5D7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729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IDIS reports to prevent financial issues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total amount available by grant, program year and subfund</a:t>
            </a:r>
          </a:p>
          <a:p>
            <a:pPr lvl="1"/>
            <a:r>
              <a:rPr lang="en-US" dirty="0"/>
              <a:t>PR01 HUD Grants and Program Income</a:t>
            </a:r>
          </a:p>
          <a:p>
            <a:r>
              <a:rPr lang="en-US" dirty="0"/>
              <a:t>Check drawn to date reports before every draw to avoid over or under drawing funds</a:t>
            </a:r>
          </a:p>
          <a:p>
            <a:pPr lvl="1"/>
            <a:r>
              <a:rPr lang="en-US" dirty="0"/>
              <a:t>PR05 Drawdown Report by Project and Activity</a:t>
            </a:r>
          </a:p>
          <a:p>
            <a:r>
              <a:rPr lang="en-US" dirty="0"/>
              <a:t>Check receipt reports to avoid entering too much or too little PI</a:t>
            </a:r>
          </a:p>
          <a:p>
            <a:pPr lvl="1"/>
            <a:r>
              <a:rPr lang="en-US" dirty="0"/>
              <a:t>PR09 Program Income Detail Report</a:t>
            </a:r>
          </a:p>
          <a:p>
            <a:r>
              <a:rPr lang="en-US" dirty="0"/>
              <a:t>Check flagged IDIS activities and deadlines</a:t>
            </a:r>
          </a:p>
          <a:p>
            <a:pPr lvl="1"/>
            <a:r>
              <a:rPr lang="en-US" dirty="0"/>
              <a:t>PR46 HOME Flagged Activities Report and PR59 CDBG Activities at Risk Report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BD438-5D53-4111-9119-78E043CDF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1A45-BFB8-4EF2-909C-E62A3DFC5D7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218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IDIS Reports to track Accomplishments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Accomplishments by individual activity</a:t>
            </a:r>
          </a:p>
          <a:p>
            <a:pPr lvl="1"/>
            <a:r>
              <a:rPr lang="en-US" dirty="0"/>
              <a:t>PR03 CDBG Activity Summary, </a:t>
            </a:r>
          </a:p>
          <a:p>
            <a:r>
              <a:rPr lang="en-US" dirty="0"/>
              <a:t>Check aggregate Accomplishments (not by activity)</a:t>
            </a:r>
          </a:p>
          <a:p>
            <a:pPr lvl="1"/>
            <a:r>
              <a:rPr lang="en-US" dirty="0"/>
              <a:t>PR23 Accomplishment Report (for both CDBG &amp; HOME)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B7BF9-881D-4F9E-82A5-DCFC49611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1A45-BFB8-4EF2-909C-E62A3DFC5D7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501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C81D2-5762-4198-AB0E-F95352D85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AAF4FC-B6D2-4464-92D0-D83615F0C0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09FFA-71B4-4C45-BE95-4C3C87DE2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58C784-99DD-495C-A22E-B5716C9B81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31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PR23 Summary of Accomplishments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 a separate report for both CDBG and HOME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only parameters to enter are the grantee name and plan year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6C3C40-5959-43F0-B66C-63ED173F9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1A45-BFB8-4EF2-909C-E62A3DFC5D78}" type="slidenum">
              <a:rPr lang="en-US" smtClean="0"/>
              <a:t>25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2109" r="11818" b="69815"/>
          <a:stretch/>
        </p:blipFill>
        <p:spPr>
          <a:xfrm>
            <a:off x="609600" y="2392218"/>
            <a:ext cx="10972800" cy="120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930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PR23 Summary of Accomplishments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Report shows three things, sorted by Matrix Code/Activity Type :</a:t>
            </a:r>
          </a:p>
          <a:p>
            <a:pPr lvl="1"/>
            <a:r>
              <a:rPr lang="en-US" dirty="0"/>
              <a:t>Number of IDIS activities (total, # open, # completed)</a:t>
            </a:r>
          </a:p>
          <a:p>
            <a:pPr lvl="1"/>
            <a:r>
              <a:rPr lang="en-US" dirty="0"/>
              <a:t>Sum of accomplishments by type (total, #open, # completed)</a:t>
            </a:r>
          </a:p>
          <a:p>
            <a:pPr lvl="1"/>
            <a:r>
              <a:rPr lang="en-US" dirty="0"/>
              <a:t>Demographics of beneficiaries (grouped by housing/non-housing categories)</a:t>
            </a:r>
          </a:p>
          <a:p>
            <a:r>
              <a:rPr lang="en-US" dirty="0"/>
              <a:t>What it does not show:</a:t>
            </a:r>
          </a:p>
          <a:p>
            <a:pPr lvl="1"/>
            <a:r>
              <a:rPr lang="en-US" dirty="0"/>
              <a:t>IDIS activity names/numbers</a:t>
            </a:r>
          </a:p>
          <a:p>
            <a:pPr lvl="1"/>
            <a:r>
              <a:rPr lang="en-US" dirty="0"/>
              <a:t>Accomplishments of individual activities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63ACB-6BA8-40EE-9B0A-E6ABCEFA0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1A45-BFB8-4EF2-909C-E62A3DFC5D7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708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PR23 – Page 1 (IDIS Activities)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BB8A9-2AD3-4910-AC8A-E3B948714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1A45-BFB8-4EF2-909C-E62A3DFC5D78}" type="slidenum">
              <a:rPr lang="en-US" smtClean="0"/>
              <a:t>27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5789" t="25914" r="17140" b="5925"/>
          <a:stretch/>
        </p:blipFill>
        <p:spPr>
          <a:xfrm>
            <a:off x="609600" y="1505526"/>
            <a:ext cx="10972800" cy="5982156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9827491" y="1027906"/>
            <a:ext cx="484632" cy="978408"/>
          </a:xfrm>
          <a:prstGeom prst="downArrow">
            <a:avLst/>
          </a:prstGeom>
          <a:solidFill>
            <a:srgbClr val="B12589"/>
          </a:solidFill>
          <a:ln>
            <a:solidFill>
              <a:srgbClr val="B10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8904849" y="971015"/>
            <a:ext cx="3213260" cy="523220"/>
          </a:xfrm>
          <a:prstGeom prst="rect">
            <a:avLst/>
          </a:prstGeom>
          <a:solidFill>
            <a:srgbClr val="B12589"/>
          </a:solidFill>
          <a:ln>
            <a:solidFill>
              <a:srgbClr val="B10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Total number of IDIS ACTIVITIES opened or completed in this program year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482109" y="1825625"/>
            <a:ext cx="1588655" cy="0"/>
          </a:xfrm>
          <a:prstGeom prst="line">
            <a:avLst/>
          </a:prstGeom>
          <a:ln w="57150">
            <a:solidFill>
              <a:srgbClr val="B10D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0" y="5668903"/>
            <a:ext cx="6576291" cy="1038701"/>
          </a:xfrm>
          <a:prstGeom prst="ellipse">
            <a:avLst/>
          </a:prstGeom>
          <a:solidFill>
            <a:srgbClr val="B12589"/>
          </a:solidFill>
          <a:ln>
            <a:solidFill>
              <a:srgbClr val="B10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Should be able to reconcile the number of activities with PR08 or other reports, to ensure that activities are counted in the correct Matrix Code</a:t>
            </a:r>
          </a:p>
        </p:txBody>
      </p:sp>
    </p:spTree>
    <p:extLst>
      <p:ext uri="{BB962C8B-B14F-4D97-AF65-F5344CB8AC3E}">
        <p14:creationId xmlns:p14="http://schemas.microsoft.com/office/powerpoint/2010/main" val="22036858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PR23 – Page 2 (Accomplishments)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7D8AB-3A77-47E7-A798-279671E93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1A45-BFB8-4EF2-909C-E62A3DFC5D78}" type="slidenum">
              <a:rPr lang="en-US" smtClean="0"/>
              <a:t>28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729" t="30193" r="17500" b="15438"/>
          <a:stretch/>
        </p:blipFill>
        <p:spPr>
          <a:xfrm>
            <a:off x="609600" y="1524000"/>
            <a:ext cx="10972800" cy="479311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767859" y="1825625"/>
            <a:ext cx="2042391" cy="0"/>
          </a:xfrm>
          <a:prstGeom prst="line">
            <a:avLst/>
          </a:prstGeom>
          <a:ln w="57150">
            <a:solidFill>
              <a:srgbClr val="B10D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own Arrow 6"/>
          <p:cNvSpPr/>
          <p:nvPr/>
        </p:nvSpPr>
        <p:spPr>
          <a:xfrm>
            <a:off x="10983468" y="909103"/>
            <a:ext cx="484632" cy="978408"/>
          </a:xfrm>
          <a:prstGeom prst="downArrow">
            <a:avLst/>
          </a:prstGeom>
          <a:solidFill>
            <a:srgbClr val="B12589"/>
          </a:solidFill>
          <a:ln>
            <a:solidFill>
              <a:srgbClr val="B10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8977745" y="880422"/>
            <a:ext cx="3140364" cy="523220"/>
          </a:xfrm>
          <a:prstGeom prst="rect">
            <a:avLst/>
          </a:prstGeom>
          <a:solidFill>
            <a:srgbClr val="B12589"/>
          </a:solidFill>
          <a:ln>
            <a:solidFill>
              <a:srgbClr val="B10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Total number of accomplishments entered in this program year</a:t>
            </a:r>
          </a:p>
        </p:txBody>
      </p:sp>
      <p:sp>
        <p:nvSpPr>
          <p:cNvPr id="9" name="Oval 8"/>
          <p:cNvSpPr/>
          <p:nvPr/>
        </p:nvSpPr>
        <p:spPr>
          <a:xfrm>
            <a:off x="0" y="5668903"/>
            <a:ext cx="6576291" cy="1038701"/>
          </a:xfrm>
          <a:prstGeom prst="ellipse">
            <a:avLst/>
          </a:prstGeom>
          <a:solidFill>
            <a:srgbClr val="B12589"/>
          </a:solidFill>
          <a:ln>
            <a:solidFill>
              <a:srgbClr val="B10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Should be able to reconcile the number of accomplishments with CR05 section of the CAPER, to ensure that activities are counted against the correct ConPlan Goal</a:t>
            </a:r>
          </a:p>
        </p:txBody>
      </p:sp>
    </p:spTree>
    <p:extLst>
      <p:ext uri="{BB962C8B-B14F-4D97-AF65-F5344CB8AC3E}">
        <p14:creationId xmlns:p14="http://schemas.microsoft.com/office/powerpoint/2010/main" val="33715058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PR23 – Page 3 (Beneficiary Race/Ethnicity)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3D9330-D8BE-4A87-821D-E396D644D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1A45-BFB8-4EF2-909C-E62A3DFC5D78}" type="slidenum">
              <a:rPr lang="en-US" smtClean="0"/>
              <a:t>29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5985" t="33838" r="17551" b="8545"/>
          <a:stretch/>
        </p:blipFill>
        <p:spPr>
          <a:xfrm>
            <a:off x="609600" y="1398307"/>
            <a:ext cx="10972800" cy="5102851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7215031" y="1438117"/>
            <a:ext cx="484632" cy="640080"/>
          </a:xfrm>
          <a:prstGeom prst="downArrow">
            <a:avLst/>
          </a:prstGeom>
          <a:solidFill>
            <a:srgbClr val="B12589"/>
          </a:solidFill>
          <a:ln>
            <a:solidFill>
              <a:srgbClr val="B10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7333672" y="1275066"/>
            <a:ext cx="3140364" cy="523220"/>
          </a:xfrm>
          <a:prstGeom prst="rect">
            <a:avLst/>
          </a:prstGeom>
          <a:solidFill>
            <a:srgbClr val="B12589"/>
          </a:solidFill>
          <a:ln>
            <a:solidFill>
              <a:srgbClr val="B10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Total number of accomplishments entered in this program year*</a:t>
            </a:r>
          </a:p>
        </p:txBody>
      </p:sp>
      <p:sp>
        <p:nvSpPr>
          <p:cNvPr id="9" name="Oval 8"/>
          <p:cNvSpPr/>
          <p:nvPr/>
        </p:nvSpPr>
        <p:spPr>
          <a:xfrm>
            <a:off x="0" y="5820380"/>
            <a:ext cx="6576291" cy="735747"/>
          </a:xfrm>
          <a:prstGeom prst="ellipse">
            <a:avLst/>
          </a:prstGeom>
          <a:solidFill>
            <a:srgbClr val="B12589"/>
          </a:solidFill>
          <a:ln>
            <a:solidFill>
              <a:srgbClr val="B10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Should be able to reconcile the race/ethnicity data with CR10 section of the CAPER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34546" y="6501158"/>
            <a:ext cx="5957454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solidFill>
                  <a:srgbClr val="B10DA9"/>
                </a:solidFill>
              </a:rPr>
              <a:t>*doesn’t include area benefit activities, for which no race/ethnicity is available</a:t>
            </a:r>
          </a:p>
        </p:txBody>
      </p:sp>
    </p:spTree>
    <p:extLst>
      <p:ext uri="{BB962C8B-B14F-4D97-AF65-F5344CB8AC3E}">
        <p14:creationId xmlns:p14="http://schemas.microsoft.com/office/powerpoint/2010/main" val="2457748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for Reports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297218" cy="4351338"/>
          </a:xfrm>
        </p:spPr>
        <p:txBody>
          <a:bodyPr/>
          <a:lstStyle/>
          <a:p>
            <a:r>
              <a:rPr lang="en-US" dirty="0"/>
              <a:t>HUD has a guide that lists all reports and their attributes</a:t>
            </a:r>
          </a:p>
          <a:p>
            <a:r>
              <a:rPr lang="en-US" dirty="0"/>
              <a:t>Very very useful if you don’t know which report to run</a:t>
            </a:r>
          </a:p>
          <a:p>
            <a:r>
              <a:rPr lang="en-US" dirty="0">
                <a:hlinkClick r:id="rId2"/>
              </a:rPr>
              <a:t>https://www.hudexchange.info/onecpd/assets/File/IDIS-Online-Reports-User-Guide-Appendix.pdf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824B37-4E04-45CA-836D-B235DC3E9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8C784-99DD-495C-A22E-B5716C9B8165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8438" t="37570" r="36815" b="11968"/>
          <a:stretch/>
        </p:blipFill>
        <p:spPr>
          <a:xfrm>
            <a:off x="5149755" y="1258094"/>
            <a:ext cx="7042245" cy="54864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0562936" y="1609229"/>
            <a:ext cx="1209964" cy="432792"/>
          </a:xfrm>
          <a:prstGeom prst="ellipse">
            <a:avLst/>
          </a:prstGeom>
          <a:solidFill>
            <a:srgbClr val="B12589"/>
          </a:solidFill>
          <a:ln>
            <a:solidFill>
              <a:srgbClr val="B10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Sample</a:t>
            </a:r>
          </a:p>
        </p:txBody>
      </p:sp>
    </p:spTree>
    <p:extLst>
      <p:ext uri="{BB962C8B-B14F-4D97-AF65-F5344CB8AC3E}">
        <p14:creationId xmlns:p14="http://schemas.microsoft.com/office/powerpoint/2010/main" val="27993228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PR23 – Page 4 (Beneficiary Income)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05BD5-A1B2-4782-8385-FEEE8A0FD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1A45-BFB8-4EF2-909C-E62A3DFC5D78}" type="slidenum">
              <a:rPr lang="en-US" smtClean="0"/>
              <a:t>30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061" t="37467" r="17172" b="30523"/>
          <a:stretch/>
        </p:blipFill>
        <p:spPr>
          <a:xfrm>
            <a:off x="535708" y="1853739"/>
            <a:ext cx="10972800" cy="282205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 flipH="1">
            <a:off x="8094795" y="1289122"/>
            <a:ext cx="3259005" cy="803131"/>
            <a:chOff x="7215031" y="1275066"/>
            <a:chExt cx="3259005" cy="803131"/>
          </a:xfrm>
        </p:grpSpPr>
        <p:sp>
          <p:nvSpPr>
            <p:cNvPr id="7" name="Down Arrow 6"/>
            <p:cNvSpPr/>
            <p:nvPr/>
          </p:nvSpPr>
          <p:spPr>
            <a:xfrm>
              <a:off x="7215031" y="1438117"/>
              <a:ext cx="484632" cy="640080"/>
            </a:xfrm>
            <a:prstGeom prst="downArrow">
              <a:avLst/>
            </a:prstGeom>
            <a:solidFill>
              <a:srgbClr val="B12589"/>
            </a:solidFill>
            <a:ln>
              <a:solidFill>
                <a:srgbClr val="B10D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14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333672" y="1275066"/>
              <a:ext cx="3140364" cy="523220"/>
            </a:xfrm>
            <a:prstGeom prst="rect">
              <a:avLst/>
            </a:prstGeom>
            <a:solidFill>
              <a:srgbClr val="B12589"/>
            </a:solidFill>
            <a:ln>
              <a:solidFill>
                <a:srgbClr val="B10D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dirty="0"/>
                <a:t>Total number of accomplishments entered in this program year*</a:t>
              </a:r>
            </a:p>
          </p:txBody>
        </p:sp>
      </p:grpSp>
      <p:sp>
        <p:nvSpPr>
          <p:cNvPr id="9" name="Oval 8"/>
          <p:cNvSpPr/>
          <p:nvPr/>
        </p:nvSpPr>
        <p:spPr>
          <a:xfrm>
            <a:off x="0" y="5668903"/>
            <a:ext cx="6576291" cy="1038701"/>
          </a:xfrm>
          <a:prstGeom prst="ellipse">
            <a:avLst/>
          </a:prstGeom>
          <a:solidFill>
            <a:srgbClr val="B12589"/>
          </a:solidFill>
          <a:ln>
            <a:solidFill>
              <a:srgbClr val="B10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This does not directly appear in the CAPER, but is used as part of the LowMod Income Benefit Calculation in PR26, which is a mandatory part of the CAPER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7275555" y="6459485"/>
            <a:ext cx="5957454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solidFill>
                  <a:srgbClr val="B10DA9"/>
                </a:solidFill>
              </a:rPr>
              <a:t>*doesn’t include area benefit activities</a:t>
            </a:r>
          </a:p>
        </p:txBody>
      </p:sp>
    </p:spTree>
    <p:extLst>
      <p:ext uri="{BB962C8B-B14F-4D97-AF65-F5344CB8AC3E}">
        <p14:creationId xmlns:p14="http://schemas.microsoft.com/office/powerpoint/2010/main" val="22832736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ConPlan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selecting the grantee name, you’ll get a choice of plan years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Note, each plan year stands alone – they are not cumulative.</a:t>
            </a:r>
          </a:p>
          <a:p>
            <a:r>
              <a:rPr lang="en-US" dirty="0"/>
              <a:t>This list will only show plan years </a:t>
            </a:r>
            <a:r>
              <a:rPr lang="en-US" i="1" dirty="0"/>
              <a:t>without</a:t>
            </a:r>
            <a:r>
              <a:rPr lang="en-US" dirty="0"/>
              <a:t> HUD accepted CAPERs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DDAD40-910E-46D0-8E44-47BDDFE35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1A45-BFB8-4EF2-909C-E62A3DFC5D78}" type="slidenum">
              <a:rPr lang="en-US" smtClean="0"/>
              <a:t>31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1808" b="43379"/>
          <a:stretch/>
        </p:blipFill>
        <p:spPr>
          <a:xfrm>
            <a:off x="609600" y="2322122"/>
            <a:ext cx="10972800" cy="263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7170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 Plan Goals &amp; Accomplishments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report ties directly to the CR05 section of the CAPER</a:t>
            </a:r>
          </a:p>
          <a:p>
            <a:r>
              <a:rPr lang="en-US" dirty="0"/>
              <a:t>The CR05 report is the “meat” of the CAPER – it is what everything else in the CAPER will jump off from.</a:t>
            </a:r>
          </a:p>
          <a:p>
            <a:r>
              <a:rPr lang="en-US" dirty="0"/>
              <a:t>The report pulls accomplishment data from IDIS activities and sorts them twice:</a:t>
            </a:r>
          </a:p>
          <a:p>
            <a:pPr lvl="1"/>
            <a:r>
              <a:rPr lang="en-US" dirty="0"/>
              <a:t>First sorts via CDBG Matrix Codes and HOME Activity types into GOI groups</a:t>
            </a:r>
          </a:p>
          <a:p>
            <a:pPr lvl="1"/>
            <a:r>
              <a:rPr lang="en-US" dirty="0"/>
              <a:t>Sorts the GOI groups into Con Plan Goal categories</a:t>
            </a:r>
          </a:p>
          <a:p>
            <a:r>
              <a:rPr lang="en-US" dirty="0"/>
              <a:t>By the time you see this report, all of the decisions about how the accomplishments were sorted have already been made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1059A6-8D5A-4185-9929-1217A8A08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1A45-BFB8-4EF2-909C-E62A3DFC5D78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3629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 Plan Goals &amp; Accomplishments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721911-933E-4731-9E52-19E5C0414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1A45-BFB8-4EF2-909C-E62A3DFC5D78}" type="slidenum">
              <a:rPr lang="en-US" smtClean="0"/>
              <a:t>33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531" t="22834" r="18318" b="42255"/>
          <a:stretch/>
        </p:blipFill>
        <p:spPr>
          <a:xfrm>
            <a:off x="609600" y="3324946"/>
            <a:ext cx="10972800" cy="315421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924214" y="1490609"/>
            <a:ext cx="1967346" cy="432792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From Con-Plan</a:t>
            </a:r>
          </a:p>
        </p:txBody>
      </p:sp>
      <p:sp>
        <p:nvSpPr>
          <p:cNvPr id="9" name="Rectangle 8"/>
          <p:cNvSpPr/>
          <p:nvPr/>
        </p:nvSpPr>
        <p:spPr>
          <a:xfrm>
            <a:off x="6560996" y="1553117"/>
            <a:ext cx="1574800" cy="30777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From Annual Plan</a:t>
            </a:r>
          </a:p>
        </p:txBody>
      </p:sp>
      <p:sp>
        <p:nvSpPr>
          <p:cNvPr id="13" name="Hexagon 12"/>
          <p:cNvSpPr/>
          <p:nvPr/>
        </p:nvSpPr>
        <p:spPr>
          <a:xfrm>
            <a:off x="9837881" y="1515909"/>
            <a:ext cx="2059133" cy="382191"/>
          </a:xfrm>
          <a:prstGeom prst="hexagon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From IDIS Activities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535150" y="1962568"/>
            <a:ext cx="7323" cy="1880721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361295" y="1914003"/>
            <a:ext cx="4929535" cy="186367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860535" y="1919097"/>
            <a:ext cx="4538701" cy="196596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131555" y="1860894"/>
            <a:ext cx="1381725" cy="197219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331569" y="1825625"/>
            <a:ext cx="1574047" cy="204042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535150" y="1923401"/>
            <a:ext cx="3404017" cy="1961656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6807335" y="1844631"/>
            <a:ext cx="292847" cy="199865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cxnSpLocks/>
            <a:stCxn id="13" idx="2"/>
          </p:cNvCxnSpPr>
          <p:nvPr/>
        </p:nvCxnSpPr>
        <p:spPr>
          <a:xfrm flipH="1">
            <a:off x="7021237" y="1898100"/>
            <a:ext cx="2912192" cy="1945189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cxnSpLocks/>
          </p:cNvCxnSpPr>
          <p:nvPr/>
        </p:nvCxnSpPr>
        <p:spPr>
          <a:xfrm flipH="1">
            <a:off x="8517730" y="1923401"/>
            <a:ext cx="2026923" cy="1770555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cxnSpLocks/>
          </p:cNvCxnSpPr>
          <p:nvPr/>
        </p:nvCxnSpPr>
        <p:spPr>
          <a:xfrm flipH="1">
            <a:off x="10400406" y="1914003"/>
            <a:ext cx="373748" cy="1779953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2053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errors: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E710AF-81B0-41EF-8963-566222220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1A45-BFB8-4EF2-909C-E62A3DFC5D78}" type="slidenum">
              <a:rPr lang="en-US" smtClean="0"/>
              <a:t>34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531" t="22834" r="18318" b="42255"/>
          <a:stretch/>
        </p:blipFill>
        <p:spPr>
          <a:xfrm>
            <a:off x="609600" y="2087273"/>
            <a:ext cx="10972800" cy="315421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03200" y="4379315"/>
            <a:ext cx="4312735" cy="611386"/>
          </a:xfrm>
          <a:prstGeom prst="rightArrow">
            <a:avLst/>
          </a:prstGeom>
          <a:solidFill>
            <a:srgbClr val="B12589"/>
          </a:solidFill>
          <a:ln>
            <a:solidFill>
              <a:srgbClr val="B10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Used a GOI in Annual Plan that was not in the Con Plan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384800" y="5177087"/>
            <a:ext cx="4881141" cy="978408"/>
            <a:chOff x="5246255" y="5177087"/>
            <a:chExt cx="4881141" cy="978408"/>
          </a:xfrm>
        </p:grpSpPr>
        <p:sp>
          <p:nvSpPr>
            <p:cNvPr id="6" name="Up Arrow 5"/>
            <p:cNvSpPr/>
            <p:nvPr/>
          </p:nvSpPr>
          <p:spPr>
            <a:xfrm>
              <a:off x="9642764" y="5177087"/>
              <a:ext cx="484632" cy="978408"/>
            </a:xfrm>
            <a:prstGeom prst="upArrow">
              <a:avLst/>
            </a:prstGeom>
            <a:solidFill>
              <a:srgbClr val="B12589"/>
            </a:solidFill>
            <a:ln>
              <a:solidFill>
                <a:srgbClr val="B10D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14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246255" y="5847718"/>
              <a:ext cx="4756727" cy="307777"/>
            </a:xfrm>
            <a:prstGeom prst="rect">
              <a:avLst/>
            </a:prstGeom>
            <a:solidFill>
              <a:srgbClr val="B12589"/>
            </a:solidFill>
            <a:ln>
              <a:solidFill>
                <a:srgbClr val="B10D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dirty="0"/>
                <a:t>Left a GOI out of the Annual Plan that should have been there</a:t>
              </a:r>
            </a:p>
          </p:txBody>
        </p:sp>
      </p:grpSp>
      <p:sp>
        <p:nvSpPr>
          <p:cNvPr id="9" name="Oval 8"/>
          <p:cNvSpPr/>
          <p:nvPr/>
        </p:nvSpPr>
        <p:spPr>
          <a:xfrm>
            <a:off x="8626764" y="4150715"/>
            <a:ext cx="886691" cy="457200"/>
          </a:xfrm>
          <a:prstGeom prst="ellipse">
            <a:avLst/>
          </a:prstGeom>
          <a:noFill/>
          <a:ln w="57150">
            <a:solidFill>
              <a:srgbClr val="B10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1400" dirty="0"/>
          </a:p>
        </p:txBody>
      </p:sp>
      <p:cxnSp>
        <p:nvCxnSpPr>
          <p:cNvPr id="11" name="Straight Arrow Connector 10"/>
          <p:cNvCxnSpPr>
            <a:endCxn id="9" idx="7"/>
          </p:cNvCxnSpPr>
          <p:nvPr/>
        </p:nvCxnSpPr>
        <p:spPr>
          <a:xfrm>
            <a:off x="9365673" y="1690688"/>
            <a:ext cx="17929" cy="2526982"/>
          </a:xfrm>
          <a:prstGeom prst="straightConnector1">
            <a:avLst/>
          </a:prstGeom>
          <a:ln w="57150">
            <a:solidFill>
              <a:srgbClr val="B10DA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880548" y="1690726"/>
            <a:ext cx="2503054" cy="523220"/>
          </a:xfrm>
          <a:prstGeom prst="rect">
            <a:avLst/>
          </a:prstGeom>
          <a:solidFill>
            <a:srgbClr val="B12589"/>
          </a:solidFill>
          <a:ln>
            <a:solidFill>
              <a:srgbClr val="B10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Underestimated # to be served in ConPlan</a:t>
            </a:r>
          </a:p>
        </p:txBody>
      </p:sp>
    </p:spTree>
    <p:extLst>
      <p:ext uri="{BB962C8B-B14F-4D97-AF65-F5344CB8AC3E}">
        <p14:creationId xmlns:p14="http://schemas.microsoft.com/office/powerpoint/2010/main" val="28515313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Reconcile Accomplishments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7C25B1-A059-4453-8604-D665629BA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1A45-BFB8-4EF2-909C-E62A3DFC5D78}" type="slidenum">
              <a:rPr lang="en-US" smtClean="0"/>
              <a:t>35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531" t="22834" r="18318" b="42255"/>
          <a:stretch/>
        </p:blipFill>
        <p:spPr>
          <a:xfrm>
            <a:off x="609600" y="2087273"/>
            <a:ext cx="10972800" cy="3154218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10344727" y="5177087"/>
            <a:ext cx="484632" cy="978408"/>
          </a:xfrm>
          <a:prstGeom prst="upArrow">
            <a:avLst/>
          </a:prstGeom>
          <a:solidFill>
            <a:srgbClr val="B12589"/>
          </a:solidFill>
          <a:ln>
            <a:solidFill>
              <a:srgbClr val="B10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7749310" y="5632275"/>
            <a:ext cx="2927928" cy="523220"/>
          </a:xfrm>
          <a:prstGeom prst="rect">
            <a:avLst/>
          </a:prstGeom>
          <a:solidFill>
            <a:srgbClr val="B12589"/>
          </a:solidFill>
          <a:ln>
            <a:solidFill>
              <a:srgbClr val="B10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Should be able to reconcile this total with PR23 Page 2 and CAPER  CR05</a:t>
            </a:r>
          </a:p>
        </p:txBody>
      </p:sp>
    </p:spTree>
    <p:extLst>
      <p:ext uri="{BB962C8B-B14F-4D97-AF65-F5344CB8AC3E}">
        <p14:creationId xmlns:p14="http://schemas.microsoft.com/office/powerpoint/2010/main" val="3724225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97450-A3A4-45B1-A489-34A76F2C9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dirty="0">
                <a:latin typeface="Times New Roman" panose="02020603050405020304" pitchFamily="18" charset="0"/>
              </a:rPr>
              <a:t>Reconciling reports to the real world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36DCF-EA3F-4297-AE2C-662EAA7124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forget that these reports only show what has been entered into IDIS by Grantee staff.</a:t>
            </a:r>
          </a:p>
          <a:p>
            <a:r>
              <a:rPr lang="en-US" dirty="0"/>
              <a:t>How will you know if what’s in IDIS isn’t correct?</a:t>
            </a:r>
          </a:p>
          <a:p>
            <a:r>
              <a:rPr lang="en-US" dirty="0"/>
              <a:t>You need to check that real world accomplishments are reflected</a:t>
            </a:r>
          </a:p>
          <a:p>
            <a:pPr lvl="1"/>
            <a:r>
              <a:rPr lang="en-US" dirty="0"/>
              <a:t>Communicate with project managers, make sure their data is entered and correct</a:t>
            </a:r>
          </a:p>
          <a:p>
            <a:pPr lvl="1"/>
            <a:r>
              <a:rPr lang="en-US" dirty="0"/>
              <a:t>Look for obvious red flags in individual activities: </a:t>
            </a:r>
          </a:p>
          <a:p>
            <a:pPr lvl="2"/>
            <a:r>
              <a:rPr lang="en-US" dirty="0"/>
              <a:t>No accomplishments entered at all</a:t>
            </a:r>
          </a:p>
          <a:p>
            <a:pPr lvl="2"/>
            <a:r>
              <a:rPr lang="en-US" dirty="0"/>
              <a:t>Actual accomplishments far higher or lower than proposed</a:t>
            </a:r>
          </a:p>
          <a:p>
            <a:pPr lvl="2"/>
            <a:r>
              <a:rPr lang="en-US" dirty="0"/>
              <a:t>Demographics out of whack for your area or past history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417DA-7213-41B6-9CAA-62ADB2FDA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1A45-BFB8-4EF2-909C-E62A3DFC5D78}" type="slidenum">
              <a:rPr lang="en-US" smtClean="0"/>
              <a:t>36</a:t>
            </a:fld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580582" y="4450739"/>
            <a:ext cx="3325091" cy="1341656"/>
          </a:xfrm>
          <a:prstGeom prst="ellipse">
            <a:avLst/>
          </a:prstGeom>
          <a:solidFill>
            <a:srgbClr val="B12589"/>
          </a:solidFill>
          <a:ln>
            <a:solidFill>
              <a:srgbClr val="B10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This is a lot easier if you are entering accomplishments regularly throughout the program year!</a:t>
            </a:r>
          </a:p>
        </p:txBody>
      </p:sp>
    </p:spTree>
    <p:extLst>
      <p:ext uri="{BB962C8B-B14F-4D97-AF65-F5344CB8AC3E}">
        <p14:creationId xmlns:p14="http://schemas.microsoft.com/office/powerpoint/2010/main" val="42287835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80EA8-50D6-4E58-9DF2-3C3D3CFC1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dirty="0">
                <a:latin typeface="Times New Roman" panose="02020603050405020304" pitchFamily="18" charset="0"/>
              </a:rPr>
              <a:t>PR26 Financial Summary Report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5BC8A-3BD9-449B-BF69-FAA8050891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PR26 pertains only to CDBG – not HOME</a:t>
            </a:r>
          </a:p>
          <a:p>
            <a:r>
              <a:rPr lang="en-US" dirty="0"/>
              <a:t>It tracks compliance with several CDBG statutory requirements:</a:t>
            </a:r>
          </a:p>
          <a:p>
            <a:pPr lvl="1"/>
            <a:r>
              <a:rPr lang="en-US" dirty="0"/>
              <a:t>Low/Mod Income Benefit: At least 70% of funds expended for the benefit of low and moderate income residents. This is tracked by single year and multi year certifications (for grantees choosing this option in the ConPlan)</a:t>
            </a:r>
          </a:p>
          <a:p>
            <a:pPr lvl="1"/>
            <a:r>
              <a:rPr lang="en-US" dirty="0"/>
              <a:t>Public Service Cap: No more than 15% of current year grant and 15% of prior year program income expended on public services</a:t>
            </a:r>
          </a:p>
          <a:p>
            <a:pPr lvl="1"/>
            <a:r>
              <a:rPr lang="en-US" dirty="0"/>
              <a:t>Planning/Administration Cap: There are two tests-</a:t>
            </a:r>
          </a:p>
          <a:p>
            <a:pPr lvl="2"/>
            <a:r>
              <a:rPr lang="en-US" dirty="0"/>
              <a:t>Can’t </a:t>
            </a:r>
            <a:r>
              <a:rPr lang="en-US" u="sng" dirty="0"/>
              <a:t>obligate</a:t>
            </a:r>
            <a:r>
              <a:rPr lang="en-US" dirty="0"/>
              <a:t> more than 20% to Admin in any program year</a:t>
            </a:r>
          </a:p>
          <a:p>
            <a:pPr lvl="2"/>
            <a:r>
              <a:rPr lang="en-US" dirty="0"/>
              <a:t>Can’t </a:t>
            </a:r>
            <a:r>
              <a:rPr lang="en-US" u="sng" dirty="0"/>
              <a:t>expend</a:t>
            </a:r>
            <a:r>
              <a:rPr lang="en-US" dirty="0"/>
              <a:t> more than 20% of any origin grant year on Admin</a:t>
            </a:r>
          </a:p>
          <a:p>
            <a:pPr lvl="2"/>
            <a:r>
              <a:rPr lang="en-US" dirty="0"/>
              <a:t>Can also obligate/expend up to 20% of </a:t>
            </a:r>
            <a:r>
              <a:rPr lang="en-US" u="sng" dirty="0"/>
              <a:t>current year</a:t>
            </a:r>
            <a:r>
              <a:rPr lang="en-US" dirty="0"/>
              <a:t> program income for Admin</a:t>
            </a:r>
          </a:p>
          <a:p>
            <a:pPr lvl="2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922F13-63FD-4351-9D77-2667532AD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1A45-BFB8-4EF2-909C-E62A3DFC5D78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1149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PR26 Financial Summary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PR26 can be intimidating – but don’t worry!</a:t>
            </a:r>
          </a:p>
          <a:p>
            <a:endParaRPr lang="en-US" dirty="0"/>
          </a:p>
          <a:p>
            <a:r>
              <a:rPr lang="en-US" dirty="0"/>
              <a:t>Get help from your finance department – this needs to match their records exactly – HUD will check if they monitor</a:t>
            </a:r>
          </a:p>
          <a:p>
            <a:endParaRPr lang="en-US" dirty="0"/>
          </a:p>
          <a:p>
            <a:r>
              <a:rPr lang="en-US" dirty="0"/>
              <a:t>HUD has really good instructions for how to complete this report!</a:t>
            </a:r>
          </a:p>
          <a:p>
            <a:pPr lvl="1"/>
            <a:r>
              <a:rPr lang="en-US" dirty="0">
                <a:hlinkClick r:id="rId2"/>
              </a:rPr>
              <a:t>https://files.hudexchange.info/resources/documents/Updated-Instructions-Completing-CDBG-Financial-Summary-Report-Pr26.pdf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C75EA3-8EAC-44CC-A47E-AEBAD5810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1A45-BFB8-4EF2-909C-E62A3DFC5D78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3574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PR26 Financial Summary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PR26 is one of the only reports that requires the grantee to enter data before the report can be run.</a:t>
            </a:r>
          </a:p>
          <a:p>
            <a:r>
              <a:rPr lang="en-US" dirty="0"/>
              <a:t>On the Reports Screen, there’s a link: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677135-7060-44ED-B2B9-A016ACC47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1A45-BFB8-4EF2-909C-E62A3DFC5D78}" type="slidenum">
              <a:rPr lang="en-US" smtClean="0"/>
              <a:t>39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9669" t="11974" b="37376"/>
          <a:stretch/>
        </p:blipFill>
        <p:spPr>
          <a:xfrm>
            <a:off x="609600" y="3269672"/>
            <a:ext cx="10972800" cy="330062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074564" y="3881221"/>
            <a:ext cx="1736436" cy="589179"/>
          </a:xfrm>
          <a:prstGeom prst="ellipse">
            <a:avLst/>
          </a:prstGeom>
          <a:noFill/>
          <a:ln w="57150">
            <a:solidFill>
              <a:srgbClr val="B10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1400" dirty="0"/>
          </a:p>
        </p:txBody>
      </p:sp>
      <p:sp>
        <p:nvSpPr>
          <p:cNvPr id="6" name="Down Arrow 5"/>
          <p:cNvSpPr/>
          <p:nvPr/>
        </p:nvSpPr>
        <p:spPr>
          <a:xfrm rot="16200000">
            <a:off x="9343044" y="5445443"/>
            <a:ext cx="484632" cy="978408"/>
          </a:xfrm>
          <a:prstGeom prst="downArrow">
            <a:avLst/>
          </a:prstGeom>
          <a:solidFill>
            <a:srgbClr val="B12589"/>
          </a:solidFill>
          <a:ln>
            <a:solidFill>
              <a:srgbClr val="B10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56380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To MicroStrategy Reports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Located under the reports heading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Opens the Report Parameters screen, but not the reports themselves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D3559D-72B3-41FB-BF54-87334D19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1A45-BFB8-4EF2-909C-E62A3DFC5D78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09600" y="2336801"/>
            <a:ext cx="10972800" cy="1422399"/>
            <a:chOff x="609600" y="3011055"/>
            <a:chExt cx="10972800" cy="14223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7718" t="12291" b="65409"/>
            <a:stretch/>
          </p:blipFill>
          <p:spPr>
            <a:xfrm>
              <a:off x="609600" y="3011055"/>
              <a:ext cx="10972800" cy="1422399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10513291" y="3574473"/>
              <a:ext cx="840509" cy="304800"/>
            </a:xfrm>
            <a:prstGeom prst="ellipse">
              <a:avLst/>
            </a:prstGeom>
            <a:noFill/>
            <a:ln w="57150">
              <a:solidFill>
                <a:srgbClr val="B10D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1400" dirty="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-303" t="29008" b="41995"/>
          <a:stretch/>
        </p:blipFill>
        <p:spPr>
          <a:xfrm>
            <a:off x="609600" y="4322618"/>
            <a:ext cx="10972800" cy="1701725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0" y="4688848"/>
            <a:ext cx="609600" cy="484632"/>
          </a:xfrm>
          <a:prstGeom prst="rightArrow">
            <a:avLst/>
          </a:prstGeom>
          <a:solidFill>
            <a:srgbClr val="B12589"/>
          </a:solidFill>
          <a:ln>
            <a:solidFill>
              <a:srgbClr val="B10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0" y="4859444"/>
            <a:ext cx="230909" cy="1684520"/>
          </a:xfrm>
          <a:prstGeom prst="rect">
            <a:avLst/>
          </a:prstGeom>
          <a:solidFill>
            <a:srgbClr val="B12589"/>
          </a:solidFill>
          <a:ln>
            <a:solidFill>
              <a:srgbClr val="B10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6926" y="6236684"/>
            <a:ext cx="4206240" cy="307777"/>
          </a:xfrm>
          <a:prstGeom prst="rect">
            <a:avLst/>
          </a:prstGeom>
          <a:solidFill>
            <a:srgbClr val="B12589"/>
          </a:solidFill>
          <a:ln>
            <a:solidFill>
              <a:srgbClr val="B10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Click View Reports to open the MicroStrategy System</a:t>
            </a:r>
          </a:p>
        </p:txBody>
      </p:sp>
    </p:spTree>
    <p:extLst>
      <p:ext uri="{BB962C8B-B14F-4D97-AF65-F5344CB8AC3E}">
        <p14:creationId xmlns:p14="http://schemas.microsoft.com/office/powerpoint/2010/main" val="29614481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PR26 Financial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1A56E9-08F6-4CF5-A69C-A764E6B0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1A45-BFB8-4EF2-909C-E62A3DFC5D78}" type="slidenum">
              <a:rPr lang="en-US" smtClean="0"/>
              <a:t>40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988" t="20588" r="22618" b="5602"/>
          <a:stretch/>
        </p:blipFill>
        <p:spPr>
          <a:xfrm>
            <a:off x="609600" y="480293"/>
            <a:ext cx="10972800" cy="6261043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597824" flipH="1">
            <a:off x="1690255" y="509603"/>
            <a:ext cx="2346038" cy="611386"/>
          </a:xfrm>
          <a:prstGeom prst="leftArrow">
            <a:avLst/>
          </a:prstGeom>
          <a:solidFill>
            <a:srgbClr val="B12589"/>
          </a:solidFill>
          <a:ln>
            <a:solidFill>
              <a:srgbClr val="B10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Add another year if needed</a:t>
            </a:r>
          </a:p>
        </p:txBody>
      </p:sp>
      <p:sp>
        <p:nvSpPr>
          <p:cNvPr id="6" name="Right Arrow 5"/>
          <p:cNvSpPr/>
          <p:nvPr/>
        </p:nvSpPr>
        <p:spPr>
          <a:xfrm>
            <a:off x="7638472" y="509603"/>
            <a:ext cx="1892808" cy="611386"/>
          </a:xfrm>
          <a:prstGeom prst="rightArrow">
            <a:avLst/>
          </a:prstGeom>
          <a:solidFill>
            <a:srgbClr val="B12589"/>
          </a:solidFill>
          <a:ln>
            <a:solidFill>
              <a:srgbClr val="B10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Or select year to Edit</a:t>
            </a:r>
          </a:p>
        </p:txBody>
      </p:sp>
      <p:sp>
        <p:nvSpPr>
          <p:cNvPr id="8" name="Rectangle 7"/>
          <p:cNvSpPr/>
          <p:nvPr/>
        </p:nvSpPr>
        <p:spPr>
          <a:xfrm>
            <a:off x="6981825" y="1590672"/>
            <a:ext cx="2019300" cy="307777"/>
          </a:xfrm>
          <a:prstGeom prst="rect">
            <a:avLst/>
          </a:prstGeom>
          <a:solidFill>
            <a:srgbClr val="B12589"/>
          </a:solidFill>
          <a:ln>
            <a:solidFill>
              <a:srgbClr val="B10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Required for all grantees</a:t>
            </a:r>
          </a:p>
        </p:txBody>
      </p:sp>
      <p:sp>
        <p:nvSpPr>
          <p:cNvPr id="9" name="Rectangle 8"/>
          <p:cNvSpPr/>
          <p:nvPr/>
        </p:nvSpPr>
        <p:spPr>
          <a:xfrm>
            <a:off x="5953124" y="3610814"/>
            <a:ext cx="2200275" cy="738664"/>
          </a:xfrm>
          <a:prstGeom prst="rect">
            <a:avLst/>
          </a:prstGeom>
          <a:solidFill>
            <a:srgbClr val="B12589"/>
          </a:solidFill>
          <a:ln>
            <a:solidFill>
              <a:srgbClr val="B10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Required only for grantees with multi-year low/mod income benefit periods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153399" y="3705225"/>
            <a:ext cx="847726" cy="0"/>
          </a:xfrm>
          <a:prstGeom prst="straightConnector1">
            <a:avLst/>
          </a:prstGeom>
          <a:ln w="57150">
            <a:solidFill>
              <a:srgbClr val="B10DA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153399" y="4020344"/>
            <a:ext cx="847726" cy="0"/>
          </a:xfrm>
          <a:prstGeom prst="straightConnector1">
            <a:avLst/>
          </a:prstGeom>
          <a:ln w="57150">
            <a:solidFill>
              <a:srgbClr val="B10DA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161013" y="4276725"/>
            <a:ext cx="847726" cy="0"/>
          </a:xfrm>
          <a:prstGeom prst="straightConnector1">
            <a:avLst/>
          </a:prstGeom>
          <a:ln w="57150">
            <a:solidFill>
              <a:srgbClr val="B10DA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221957" y="4464646"/>
            <a:ext cx="2662236" cy="735747"/>
          </a:xfrm>
          <a:prstGeom prst="ellipse">
            <a:avLst/>
          </a:prstGeom>
          <a:solidFill>
            <a:srgbClr val="B12589"/>
          </a:solidFill>
          <a:ln>
            <a:solidFill>
              <a:srgbClr val="B10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All other fields are optional</a:t>
            </a:r>
          </a:p>
        </p:txBody>
      </p:sp>
      <p:sp>
        <p:nvSpPr>
          <p:cNvPr id="18" name="Right Arrow 17"/>
          <p:cNvSpPr/>
          <p:nvPr/>
        </p:nvSpPr>
        <p:spPr>
          <a:xfrm flipH="1">
            <a:off x="1723447" y="6264887"/>
            <a:ext cx="1892808" cy="611386"/>
          </a:xfrm>
          <a:prstGeom prst="rightArrow">
            <a:avLst/>
          </a:prstGeom>
          <a:solidFill>
            <a:srgbClr val="B12589"/>
          </a:solidFill>
          <a:ln>
            <a:solidFill>
              <a:srgbClr val="B10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Don’t forget to save!</a:t>
            </a:r>
          </a:p>
        </p:txBody>
      </p:sp>
    </p:spTree>
    <p:extLst>
      <p:ext uri="{BB962C8B-B14F-4D97-AF65-F5344CB8AC3E}">
        <p14:creationId xmlns:p14="http://schemas.microsoft.com/office/powerpoint/2010/main" val="38596576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Fields for PR26 Parameters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01. Unexpended CDBG funds at end of previous reporting period</a:t>
            </a:r>
          </a:p>
          <a:p>
            <a:pPr lvl="1"/>
            <a:r>
              <a:rPr lang="en-US" dirty="0"/>
              <a:t>Comes from Line 16 of the previous year’s CAPER</a:t>
            </a:r>
          </a:p>
          <a:p>
            <a:pPr lvl="1"/>
            <a:r>
              <a:rPr lang="en-US" dirty="0"/>
              <a:t>Should also match your finance department’s records!</a:t>
            </a:r>
          </a:p>
          <a:p>
            <a:r>
              <a:rPr lang="en-US" dirty="0"/>
              <a:t>23. Program years (PY) covered in certification</a:t>
            </a:r>
          </a:p>
          <a:p>
            <a:pPr lvl="1"/>
            <a:r>
              <a:rPr lang="en-US" dirty="0"/>
              <a:t>If you selected a multi year certification in your annual plan, the years you selected should be listed on page 1 of the “Specific Community Development Block Grant Certifications” submitted with your annual plan. Enter the same  years here (the current program year must be one of the years!)</a:t>
            </a:r>
          </a:p>
          <a:p>
            <a:r>
              <a:rPr lang="en-US" dirty="0"/>
              <a:t>24. Cumulative net expenditure subject to low/mod benefit calculation</a:t>
            </a:r>
          </a:p>
          <a:p>
            <a:pPr lvl="1"/>
            <a:r>
              <a:rPr lang="en-US" dirty="0"/>
              <a:t>The sum of Line 11 from the PR26 for each year listed in the certification</a:t>
            </a:r>
          </a:p>
          <a:p>
            <a:r>
              <a:rPr lang="en-US" dirty="0"/>
              <a:t>25. Cumulative expenditures benefitting low/mod persons</a:t>
            </a:r>
          </a:p>
          <a:p>
            <a:pPr lvl="1"/>
            <a:r>
              <a:rPr lang="en-US" dirty="0"/>
              <a:t>The sum of Line 21 from the PR26 for each year listed in the certification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4E3146-0421-4295-9989-AA5B3BC9C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1A45-BFB8-4EF2-909C-E62A3DFC5D78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7821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PR26 Financial Summary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saving parameters, go into MicroStrategy Reports the same as previously described:</a:t>
            </a:r>
          </a:p>
          <a:p>
            <a:pPr lvl="1"/>
            <a:r>
              <a:rPr lang="en-US" dirty="0"/>
              <a:t>Click View Reports</a:t>
            </a:r>
          </a:p>
          <a:p>
            <a:pPr lvl="1"/>
            <a:r>
              <a:rPr lang="en-US" dirty="0"/>
              <a:t>Select IDIS</a:t>
            </a:r>
          </a:p>
          <a:p>
            <a:pPr lvl="1"/>
            <a:r>
              <a:rPr lang="en-US" dirty="0"/>
              <a:t>Click Shared Reports</a:t>
            </a:r>
          </a:p>
          <a:p>
            <a:r>
              <a:rPr lang="en-US" dirty="0"/>
              <a:t>Chose PR26 from the list of reports</a:t>
            </a:r>
          </a:p>
          <a:p>
            <a:r>
              <a:rPr lang="en-US" dirty="0"/>
              <a:t>There are two reports to choose from: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712D90-3C74-477B-93AC-00C2C79AD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1A45-BFB8-4EF2-909C-E62A3DFC5D78}" type="slidenum">
              <a:rPr lang="en-US" smtClean="0"/>
              <a:t>42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2233" r="9687" b="72233"/>
          <a:stretch/>
        </p:blipFill>
        <p:spPr>
          <a:xfrm>
            <a:off x="609600" y="4876798"/>
            <a:ext cx="10972800" cy="101248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flipH="1">
            <a:off x="4600574" y="5277898"/>
            <a:ext cx="1266826" cy="611386"/>
          </a:xfrm>
          <a:prstGeom prst="rightArrow">
            <a:avLst/>
          </a:prstGeom>
          <a:solidFill>
            <a:srgbClr val="B12589"/>
          </a:solidFill>
          <a:ln>
            <a:solidFill>
              <a:srgbClr val="B10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Do this first</a:t>
            </a:r>
          </a:p>
        </p:txBody>
      </p:sp>
      <p:sp>
        <p:nvSpPr>
          <p:cNvPr id="6" name="Right Arrow 5"/>
          <p:cNvSpPr/>
          <p:nvPr/>
        </p:nvSpPr>
        <p:spPr>
          <a:xfrm flipH="1">
            <a:off x="10201274" y="5277898"/>
            <a:ext cx="1057276" cy="611386"/>
          </a:xfrm>
          <a:prstGeom prst="rightArrow">
            <a:avLst/>
          </a:prstGeom>
          <a:solidFill>
            <a:srgbClr val="B12589"/>
          </a:solidFill>
          <a:ln>
            <a:solidFill>
              <a:srgbClr val="B10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Then this</a:t>
            </a:r>
          </a:p>
        </p:txBody>
      </p:sp>
    </p:spTree>
    <p:extLst>
      <p:ext uri="{BB962C8B-B14F-4D97-AF65-F5344CB8AC3E}">
        <p14:creationId xmlns:p14="http://schemas.microsoft.com/office/powerpoint/2010/main" val="4685138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PR26 Financial Summary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FF95C-9F98-4769-8A01-EA3007663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1A45-BFB8-4EF2-909C-E62A3DFC5D78}" type="slidenum">
              <a:rPr lang="en-US" smtClean="0"/>
              <a:t>43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937" t="16991" r="52764" b="49353"/>
          <a:stretch/>
        </p:blipFill>
        <p:spPr>
          <a:xfrm>
            <a:off x="47626" y="1447800"/>
            <a:ext cx="11029950" cy="5486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49309" y="3821668"/>
            <a:ext cx="914400" cy="738664"/>
          </a:xfrm>
          <a:prstGeom prst="rect">
            <a:avLst/>
          </a:prstGeom>
          <a:solidFill>
            <a:srgbClr val="B12589"/>
          </a:solidFill>
          <a:ln>
            <a:solidFill>
              <a:srgbClr val="B10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Only two required fields</a:t>
            </a:r>
          </a:p>
        </p:txBody>
      </p:sp>
    </p:spTree>
    <p:extLst>
      <p:ext uri="{BB962C8B-B14F-4D97-AF65-F5344CB8AC3E}">
        <p14:creationId xmlns:p14="http://schemas.microsoft.com/office/powerpoint/2010/main" val="22509585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PR26 Financial Summary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3054" y="1825625"/>
            <a:ext cx="6539346" cy="4351338"/>
          </a:xfrm>
        </p:spPr>
        <p:txBody>
          <a:bodyPr/>
          <a:lstStyle/>
          <a:p>
            <a:r>
              <a:rPr lang="en-US" dirty="0"/>
              <a:t>The report generates a section for each regulatory requirement. The goals are:</a:t>
            </a:r>
          </a:p>
          <a:p>
            <a:pPr lvl="1"/>
            <a:r>
              <a:rPr lang="en-US" u="sng" dirty="0"/>
              <a:t>Line 16 </a:t>
            </a:r>
            <a:r>
              <a:rPr lang="en-US" dirty="0"/>
              <a:t>Unexpended balance matches grantee records</a:t>
            </a:r>
          </a:p>
          <a:p>
            <a:pPr lvl="1"/>
            <a:endParaRPr lang="en-US" dirty="0"/>
          </a:p>
          <a:p>
            <a:pPr lvl="1"/>
            <a:r>
              <a:rPr lang="en-US" u="sng" dirty="0"/>
              <a:t>Line 22 </a:t>
            </a:r>
            <a:r>
              <a:rPr lang="en-US" dirty="0"/>
              <a:t>(or 26 for multi-year certifications) is at least 70%</a:t>
            </a:r>
          </a:p>
          <a:p>
            <a:pPr lvl="1"/>
            <a:endParaRPr lang="en-US" dirty="0"/>
          </a:p>
          <a:p>
            <a:pPr lvl="1"/>
            <a:r>
              <a:rPr lang="en-US" u="sng" dirty="0"/>
              <a:t>Line 36 </a:t>
            </a:r>
            <a:r>
              <a:rPr lang="en-US" dirty="0"/>
              <a:t>for Public Service cap is no more than 15%</a:t>
            </a:r>
          </a:p>
          <a:p>
            <a:pPr lvl="1"/>
            <a:endParaRPr lang="en-US" dirty="0"/>
          </a:p>
          <a:p>
            <a:pPr lvl="1"/>
            <a:r>
              <a:rPr lang="en-US" u="sng" dirty="0"/>
              <a:t>Line 46 </a:t>
            </a:r>
            <a:r>
              <a:rPr lang="en-US" dirty="0"/>
              <a:t>for Planning/Admin Cap is no more than 20%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B184CE-B131-45BE-AA1A-60423012B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1A45-BFB8-4EF2-909C-E62A3DFC5D78}" type="slidenum">
              <a:rPr lang="en-US" smtClean="0"/>
              <a:t>44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184" t="15828" r="32150" b="3395"/>
          <a:stretch/>
        </p:blipFill>
        <p:spPr>
          <a:xfrm>
            <a:off x="323273" y="1258094"/>
            <a:ext cx="464233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74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the PR26 doesn’t meet those goals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the additional pages generated in the PR26 to determine if there are vouchers included (or not included) in the totals that should be.</a:t>
            </a:r>
          </a:p>
          <a:p>
            <a:r>
              <a:rPr lang="en-US" dirty="0"/>
              <a:t>The additional pages provide details for </a:t>
            </a:r>
          </a:p>
          <a:p>
            <a:pPr lvl="1"/>
            <a:r>
              <a:rPr lang="en-US" dirty="0"/>
              <a:t>Line 17 Expended for Special Area Housing</a:t>
            </a:r>
          </a:p>
          <a:p>
            <a:pPr lvl="1"/>
            <a:r>
              <a:rPr lang="en-US" dirty="0"/>
              <a:t>Line 18 Expended for Low/Mod Multi Unit Housing</a:t>
            </a:r>
          </a:p>
          <a:p>
            <a:pPr lvl="1"/>
            <a:r>
              <a:rPr lang="en-US" dirty="0"/>
              <a:t>Line 19 Disbursed for Low/Mod Activities</a:t>
            </a:r>
          </a:p>
          <a:p>
            <a:pPr lvl="1"/>
            <a:r>
              <a:rPr lang="en-US" dirty="0"/>
              <a:t>Line 27 Disbursed for Public Services</a:t>
            </a:r>
          </a:p>
          <a:p>
            <a:pPr lvl="1"/>
            <a:r>
              <a:rPr lang="en-US" dirty="0"/>
              <a:t>Line 37 Disbursed for Planning &amp; Administration</a:t>
            </a:r>
          </a:p>
          <a:p>
            <a:r>
              <a:rPr lang="en-US" dirty="0"/>
              <a:t>You may need to revise vouchers if they are out of place to correct these lines and improve your PR26 percentages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34D31-46D6-4127-9AC7-B6B2C9CF1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1A45-BFB8-4EF2-909C-E62A3DFC5D78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136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the PR26 doesn’t meet those goals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Check Program Income:</a:t>
            </a:r>
          </a:p>
          <a:p>
            <a:r>
              <a:rPr lang="en-US" dirty="0"/>
              <a:t>Line 05 Current Year Program Income should match grantee records</a:t>
            </a:r>
          </a:p>
          <a:p>
            <a:pPr lvl="1"/>
            <a:r>
              <a:rPr lang="en-US" dirty="0"/>
              <a:t>If it doesn’t check to see that all receipts were entered correctly</a:t>
            </a:r>
          </a:p>
          <a:p>
            <a:pPr lvl="1"/>
            <a:r>
              <a:rPr lang="en-US" dirty="0"/>
              <a:t>May need to add or edit receipts if they were missed or entered incorrectly</a:t>
            </a:r>
          </a:p>
          <a:p>
            <a:pPr lvl="1"/>
            <a:r>
              <a:rPr lang="en-US" dirty="0"/>
              <a:t>If receipts from prior or subsequent years are included in the total, may need to enter an adjustment in Line 7 parameters (only as a last resort).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10542-9C67-4E81-A2B4-3AD0D39F3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1A45-BFB8-4EF2-909C-E62A3DFC5D78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5233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the PR26 doesn’t meet those goals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Check Expenditures:</a:t>
            </a:r>
          </a:p>
          <a:p>
            <a:r>
              <a:rPr lang="en-US" dirty="0"/>
              <a:t>Line 15 Total Expenditures should match grantee records</a:t>
            </a:r>
          </a:p>
          <a:p>
            <a:pPr lvl="1"/>
            <a:r>
              <a:rPr lang="en-US" dirty="0"/>
              <a:t>If it doesn’t check to see that all vouchers were entered correctly</a:t>
            </a:r>
          </a:p>
          <a:p>
            <a:pPr lvl="1"/>
            <a:r>
              <a:rPr lang="en-US" dirty="0"/>
              <a:t>Check that any vouchers entered after the program year ended were prior year flagged</a:t>
            </a:r>
          </a:p>
          <a:p>
            <a:pPr lvl="1"/>
            <a:r>
              <a:rPr lang="en-US" dirty="0"/>
              <a:t>May need to add or revise if they were missed or entered incorrectly</a:t>
            </a:r>
          </a:p>
          <a:p>
            <a:pPr lvl="1"/>
            <a:r>
              <a:rPr lang="en-US" dirty="0"/>
              <a:t>If vouchers from prior or subsequent years are included in the total, may need to enter an adjustment in Line 14 parameters (only as a last resort).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59A358-318F-431D-9B64-A835A53F7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1A45-BFB8-4EF2-909C-E62A3DFC5D78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5183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Fields you can use to make adjustments: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07. Adjustment to compute total available</a:t>
            </a:r>
          </a:p>
          <a:p>
            <a:r>
              <a:rPr lang="en-US" dirty="0"/>
              <a:t>10. Adjustments to compute total subject to low/mod benefit</a:t>
            </a:r>
          </a:p>
          <a:p>
            <a:r>
              <a:rPr lang="en-US" dirty="0"/>
              <a:t>14. Adjust to compute total expenditures</a:t>
            </a:r>
          </a:p>
          <a:p>
            <a:r>
              <a:rPr lang="en-US" dirty="0"/>
              <a:t>18. Expended for low mod multi unit housing</a:t>
            </a:r>
          </a:p>
          <a:p>
            <a:r>
              <a:rPr lang="en-US" dirty="0"/>
              <a:t>20. Adjustment to compute total low/mod credit</a:t>
            </a:r>
          </a:p>
          <a:p>
            <a:r>
              <a:rPr lang="en-US" dirty="0"/>
              <a:t>34. Adjustment to compute total subject to PS cap</a:t>
            </a:r>
          </a:p>
          <a:p>
            <a:r>
              <a:rPr lang="en-US" dirty="0"/>
              <a:t>40. Adjustment to compute total planning/admin obligation</a:t>
            </a:r>
          </a:p>
          <a:p>
            <a:r>
              <a:rPr lang="en-US" dirty="0"/>
              <a:t>44. Adjustment to compute total subject to planning/admin cap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30E0B-F3C7-4E20-8FB6-69EB57381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1A45-BFB8-4EF2-909C-E62A3DFC5D78}" type="slidenum">
              <a:rPr lang="en-US" smtClean="0"/>
              <a:t>48</a:t>
            </a:fld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9864435" y="2708759"/>
            <a:ext cx="1893455" cy="1038701"/>
          </a:xfrm>
          <a:prstGeom prst="ellipse">
            <a:avLst/>
          </a:prstGeom>
          <a:solidFill>
            <a:srgbClr val="B12589"/>
          </a:solidFill>
          <a:ln>
            <a:solidFill>
              <a:srgbClr val="B10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Adjustments should be a last resort!</a:t>
            </a:r>
          </a:p>
        </p:txBody>
      </p:sp>
      <p:sp>
        <p:nvSpPr>
          <p:cNvPr id="5" name="Oval 4"/>
          <p:cNvSpPr/>
          <p:nvPr/>
        </p:nvSpPr>
        <p:spPr>
          <a:xfrm>
            <a:off x="9707416" y="3620555"/>
            <a:ext cx="2207492" cy="1341656"/>
          </a:xfrm>
          <a:prstGeom prst="ellipse">
            <a:avLst/>
          </a:prstGeom>
          <a:solidFill>
            <a:srgbClr val="B12589"/>
          </a:solidFill>
          <a:ln>
            <a:solidFill>
              <a:srgbClr val="B10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Only use if you can’t adjust the activities/vouchers/receipts directly</a:t>
            </a:r>
          </a:p>
        </p:txBody>
      </p:sp>
    </p:spTree>
    <p:extLst>
      <p:ext uri="{BB962C8B-B14F-4D97-AF65-F5344CB8AC3E}">
        <p14:creationId xmlns:p14="http://schemas.microsoft.com/office/powerpoint/2010/main" val="40076941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changes are needed to fix PR26: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any missing receipts and/or vouchers to IDIS</a:t>
            </a:r>
          </a:p>
          <a:p>
            <a:r>
              <a:rPr lang="en-US" dirty="0"/>
              <a:t>Revise any vouchers that were entered incorrectly</a:t>
            </a:r>
          </a:p>
          <a:p>
            <a:r>
              <a:rPr lang="en-US" dirty="0"/>
              <a:t>Edit or delete any receipts entered incorrectly</a:t>
            </a:r>
          </a:p>
          <a:p>
            <a:r>
              <a:rPr lang="en-US" dirty="0"/>
              <a:t>Update any parameters on the entry screen that are necessary</a:t>
            </a:r>
          </a:p>
          <a:p>
            <a:r>
              <a:rPr lang="en-US" dirty="0"/>
              <a:t>Wait at least one day for the MicroStrategy reports to update</a:t>
            </a:r>
          </a:p>
          <a:p>
            <a:r>
              <a:rPr lang="en-US" dirty="0"/>
              <a:t>Re-run the PR26 the next day</a:t>
            </a:r>
          </a:p>
          <a:p>
            <a:r>
              <a:rPr lang="en-US" dirty="0"/>
              <a:t>Do it all again if there are still problems!</a:t>
            </a:r>
          </a:p>
          <a:p>
            <a:r>
              <a:rPr lang="en-US" dirty="0"/>
              <a:t>Include explanation of any adjustments in CR15 and/or an attachment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47704-481F-4B4D-89D6-82F6B5C32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1A45-BFB8-4EF2-909C-E62A3DFC5D78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717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To MicroStrategy Reports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MicroStrategy will open in a different browser window or tab</a:t>
            </a:r>
          </a:p>
          <a:p>
            <a:r>
              <a:rPr lang="en-US" dirty="0"/>
              <a:t>You will have one session of IDIS running at the same time as one session of MicroStrategy</a:t>
            </a:r>
          </a:p>
          <a:p>
            <a:r>
              <a:rPr lang="en-US" dirty="0"/>
              <a:t>IDIS will time out after 20 minutes of inactivity, and it does not recognize the activity happening in the MicroStrategy session</a:t>
            </a:r>
          </a:p>
          <a:p>
            <a:r>
              <a:rPr lang="en-US" dirty="0"/>
              <a:t>If you’re timed out of IDIS, you will also be timed out of MicroStrategy</a:t>
            </a:r>
          </a:p>
          <a:p>
            <a:r>
              <a:rPr lang="en-US" dirty="0"/>
              <a:t>If you spend more than a few minutes working on reports, click back into IDIS and click buttons there occasionally to keep it active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5127E-30C1-4723-9B77-23D81EDF7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1A45-BFB8-4EF2-909C-E62A3DFC5D7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6749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C81D2-5762-4198-AB0E-F95352D85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AAF4FC-B6D2-4464-92D0-D83615F0C0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09FFA-71B4-4C45-BE95-4C3C87DE2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58C784-99DD-495C-A22E-B5716C9B81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998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Navigating in MicroStrategy Reports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5D1E7F3-EBA2-47D2-AA37-ED09788FA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1A45-BFB8-4EF2-909C-E62A3DFC5D78}" type="slidenum">
              <a:rPr lang="en-US" smtClean="0"/>
              <a:t>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2423" r="13738" b="66350"/>
          <a:stretch/>
        </p:blipFill>
        <p:spPr>
          <a:xfrm>
            <a:off x="609600" y="1432359"/>
            <a:ext cx="10972800" cy="14484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3175" r="14243" b="55901"/>
          <a:stretch/>
        </p:blipFill>
        <p:spPr>
          <a:xfrm>
            <a:off x="609600" y="2837213"/>
            <a:ext cx="10972800" cy="2122714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 rot="19686140">
            <a:off x="3185972" y="3444579"/>
            <a:ext cx="1616365" cy="611386"/>
          </a:xfrm>
          <a:prstGeom prst="leftArrow">
            <a:avLst/>
          </a:prstGeom>
          <a:solidFill>
            <a:srgbClr val="B12589"/>
          </a:solidFill>
          <a:ln>
            <a:solidFill>
              <a:srgbClr val="B10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69086" r="14243" b="11605"/>
          <a:stretch/>
        </p:blipFill>
        <p:spPr>
          <a:xfrm>
            <a:off x="609600" y="5142287"/>
            <a:ext cx="10972800" cy="1325467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984729" y="2727957"/>
            <a:ext cx="3100647" cy="1038701"/>
          </a:xfrm>
          <a:prstGeom prst="ellipse">
            <a:avLst/>
          </a:prstGeom>
          <a:solidFill>
            <a:srgbClr val="B12589"/>
          </a:solidFill>
          <a:ln>
            <a:solidFill>
              <a:srgbClr val="B10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Click Shared Reports to access the list of standard reports</a:t>
            </a:r>
          </a:p>
        </p:txBody>
      </p:sp>
      <p:sp>
        <p:nvSpPr>
          <p:cNvPr id="7" name="Left Arrow 6"/>
          <p:cNvSpPr/>
          <p:nvPr/>
        </p:nvSpPr>
        <p:spPr>
          <a:xfrm>
            <a:off x="3726871" y="5405280"/>
            <a:ext cx="1616365" cy="611386"/>
          </a:xfrm>
          <a:prstGeom prst="leftArrow">
            <a:avLst/>
          </a:prstGeom>
          <a:solidFill>
            <a:srgbClr val="B12589"/>
          </a:solidFill>
          <a:ln>
            <a:solidFill>
              <a:srgbClr val="B10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Custom Reports</a:t>
            </a:r>
          </a:p>
        </p:txBody>
      </p:sp>
      <p:sp>
        <p:nvSpPr>
          <p:cNvPr id="8" name="Oval 7"/>
          <p:cNvSpPr/>
          <p:nvPr/>
        </p:nvSpPr>
        <p:spPr>
          <a:xfrm>
            <a:off x="4645891" y="1884386"/>
            <a:ext cx="2225963" cy="735747"/>
          </a:xfrm>
          <a:prstGeom prst="ellipse">
            <a:avLst/>
          </a:prstGeom>
          <a:solidFill>
            <a:srgbClr val="B12589"/>
          </a:solidFill>
          <a:ln>
            <a:solidFill>
              <a:srgbClr val="B10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Click IDIS folder to show reports</a:t>
            </a:r>
          </a:p>
        </p:txBody>
      </p:sp>
    </p:spTree>
    <p:extLst>
      <p:ext uri="{BB962C8B-B14F-4D97-AF65-F5344CB8AC3E}">
        <p14:creationId xmlns:p14="http://schemas.microsoft.com/office/powerpoint/2010/main" val="911385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Navigating in MicroStrategy Reports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F97DD4-FAB5-4B48-AF68-185460A6A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1A45-BFB8-4EF2-909C-E62A3DFC5D78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2301" r="6200" b="5605"/>
          <a:stretch/>
        </p:blipFill>
        <p:spPr>
          <a:xfrm>
            <a:off x="609600" y="1425367"/>
            <a:ext cx="10972800" cy="515185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150763" y="4334360"/>
            <a:ext cx="1921164" cy="1038701"/>
          </a:xfrm>
          <a:prstGeom prst="ellipse">
            <a:avLst/>
          </a:prstGeom>
          <a:solidFill>
            <a:srgbClr val="B12589"/>
          </a:solidFill>
          <a:ln>
            <a:solidFill>
              <a:srgbClr val="B10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List looks like this – but MUCH longer!</a:t>
            </a:r>
          </a:p>
        </p:txBody>
      </p:sp>
    </p:spTree>
    <p:extLst>
      <p:ext uri="{BB962C8B-B14F-4D97-AF65-F5344CB8AC3E}">
        <p14:creationId xmlns:p14="http://schemas.microsoft.com/office/powerpoint/2010/main" val="3743144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Navigating in MicroStrategy Reports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 you click on a report, the screen will change and show navigation links at the top and left sides: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You can use these links to move directly to other reports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9CF91B-497F-4396-B89E-CDAB0EE85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1A45-BFB8-4EF2-909C-E62A3DFC5D78}" type="slidenum">
              <a:rPr lang="en-US" smtClean="0"/>
              <a:t>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2300" b="54436"/>
          <a:stretch/>
        </p:blipFill>
        <p:spPr>
          <a:xfrm>
            <a:off x="609600" y="2660072"/>
            <a:ext cx="10972800" cy="1958110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4100945" y="2461758"/>
            <a:ext cx="1597891" cy="611386"/>
          </a:xfrm>
          <a:prstGeom prst="leftArrow">
            <a:avLst/>
          </a:prstGeom>
          <a:solidFill>
            <a:srgbClr val="B12589"/>
          </a:solidFill>
          <a:ln>
            <a:solidFill>
              <a:srgbClr val="B10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Navigation Links</a:t>
            </a:r>
          </a:p>
        </p:txBody>
      </p:sp>
      <p:sp>
        <p:nvSpPr>
          <p:cNvPr id="6" name="Left Arrow 5"/>
          <p:cNvSpPr/>
          <p:nvPr/>
        </p:nvSpPr>
        <p:spPr>
          <a:xfrm>
            <a:off x="2036618" y="4001294"/>
            <a:ext cx="1597891" cy="611386"/>
          </a:xfrm>
          <a:prstGeom prst="leftArrow">
            <a:avLst/>
          </a:prstGeom>
          <a:solidFill>
            <a:srgbClr val="B12589"/>
          </a:solidFill>
          <a:ln>
            <a:solidFill>
              <a:srgbClr val="B10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Navigation Links</a:t>
            </a:r>
          </a:p>
        </p:txBody>
      </p:sp>
    </p:spTree>
    <p:extLst>
      <p:ext uri="{BB962C8B-B14F-4D97-AF65-F5344CB8AC3E}">
        <p14:creationId xmlns:p14="http://schemas.microsoft.com/office/powerpoint/2010/main" val="1856116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Navigating in MicroStrategy Reports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Hovering the cursor over the main report icon on the screen shows options that you cannot see when the cursor isn’t hovering there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695BC-10DD-4131-9C8E-69226B35C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1A45-BFB8-4EF2-909C-E62A3DFC5D78}" type="slidenum">
              <a:rPr lang="en-US" smtClean="0"/>
              <a:t>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2300" b="54436"/>
          <a:stretch/>
        </p:blipFill>
        <p:spPr>
          <a:xfrm>
            <a:off x="609600" y="2660072"/>
            <a:ext cx="10972800" cy="1958110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5153891" y="3058515"/>
            <a:ext cx="2133600" cy="611386"/>
          </a:xfrm>
          <a:prstGeom prst="leftArrow">
            <a:avLst/>
          </a:prstGeom>
          <a:solidFill>
            <a:srgbClr val="B12589"/>
          </a:solidFill>
          <a:ln>
            <a:solidFill>
              <a:srgbClr val="B10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Not hovering the cursor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2681" b="53804"/>
          <a:stretch/>
        </p:blipFill>
        <p:spPr>
          <a:xfrm>
            <a:off x="581891" y="4765528"/>
            <a:ext cx="10972800" cy="1972888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>
            <a:off x="6839528" y="5140586"/>
            <a:ext cx="2133600" cy="611386"/>
          </a:xfrm>
          <a:prstGeom prst="leftArrow">
            <a:avLst/>
          </a:prstGeom>
          <a:solidFill>
            <a:srgbClr val="B12589"/>
          </a:solidFill>
          <a:ln>
            <a:solidFill>
              <a:srgbClr val="B10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Hovering the cursor</a:t>
            </a:r>
          </a:p>
        </p:txBody>
      </p:sp>
      <p:sp>
        <p:nvSpPr>
          <p:cNvPr id="9" name="Rectangle 8"/>
          <p:cNvSpPr/>
          <p:nvPr/>
        </p:nvSpPr>
        <p:spPr>
          <a:xfrm>
            <a:off x="4244110" y="6058360"/>
            <a:ext cx="3703781" cy="738664"/>
          </a:xfrm>
          <a:prstGeom prst="rect">
            <a:avLst/>
          </a:prstGeom>
          <a:solidFill>
            <a:srgbClr val="B12589"/>
          </a:solidFill>
          <a:ln>
            <a:solidFill>
              <a:srgbClr val="B10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Clicking the icon runs the report to the screen</a:t>
            </a:r>
          </a:p>
          <a:p>
            <a:pPr algn="ctr"/>
            <a:r>
              <a:rPr lang="en-US" sz="1400" dirty="0"/>
              <a:t>“Export” allows downloading as Excel or CSV</a:t>
            </a:r>
          </a:p>
          <a:p>
            <a:pPr algn="ctr"/>
            <a:r>
              <a:rPr lang="en-US" sz="1400" dirty="0"/>
              <a:t>“PDF” allows downloading as PDF</a:t>
            </a:r>
          </a:p>
        </p:txBody>
      </p:sp>
    </p:spTree>
    <p:extLst>
      <p:ext uri="{BB962C8B-B14F-4D97-AF65-F5344CB8AC3E}">
        <p14:creationId xmlns:p14="http://schemas.microsoft.com/office/powerpoint/2010/main" val="17202783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CDA Banded">
  <a:themeElements>
    <a:clrScheme name="Band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tint val="99000"/>
                <a:shade val="96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DA Banded" id="{67201DB6-1602-4404-A66D-3C5ADDF29168}" vid="{1175BA22-E119-47FC-844B-0B75BCCA59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NCDA Banded</Template>
  <TotalTime>5382</TotalTime>
  <Words>2965</Words>
  <Application>Microsoft Office PowerPoint</Application>
  <PresentationFormat>Widescreen</PresentationFormat>
  <Paragraphs>377</Paragraphs>
  <Slides>50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Calibri</vt:lpstr>
      <vt:lpstr>Corbel</vt:lpstr>
      <vt:lpstr>Times New Roman</vt:lpstr>
      <vt:lpstr>Wingdings</vt:lpstr>
      <vt:lpstr>NCDA Banded</vt:lpstr>
      <vt:lpstr>Breaking Down IDIS Reports</vt:lpstr>
      <vt:lpstr>IDIS Reports</vt:lpstr>
      <vt:lpstr>Resources for Reports</vt:lpstr>
      <vt:lpstr>Getting To MicroStrategy Reports</vt:lpstr>
      <vt:lpstr>Getting To MicroStrategy Reports</vt:lpstr>
      <vt:lpstr>Navigating in MicroStrategy Reports</vt:lpstr>
      <vt:lpstr>Navigating in MicroStrategy Reports</vt:lpstr>
      <vt:lpstr>Navigating in MicroStrategy Reports</vt:lpstr>
      <vt:lpstr>Navigating in MicroStrategy Reports</vt:lpstr>
      <vt:lpstr>Navigating in MicroStrategy Reports</vt:lpstr>
      <vt:lpstr>Selecting Report Attributes</vt:lpstr>
      <vt:lpstr>Selecting Report Attributes</vt:lpstr>
      <vt:lpstr>Selecting Report Attributes</vt:lpstr>
      <vt:lpstr>Formats for Reports</vt:lpstr>
      <vt:lpstr>Reports run to screen:</vt:lpstr>
      <vt:lpstr>Reports run to PDF</vt:lpstr>
      <vt:lpstr>Reports run to Excel</vt:lpstr>
      <vt:lpstr>Common Administrative Reports</vt:lpstr>
      <vt:lpstr>Common Reports by Program</vt:lpstr>
      <vt:lpstr>Reality Check:</vt:lpstr>
      <vt:lpstr>Use IDIS Reports to Monitor Progress</vt:lpstr>
      <vt:lpstr>Use IDIS reports to prevent financial issues</vt:lpstr>
      <vt:lpstr>Use IDIS Reports to track Accomplishments</vt:lpstr>
      <vt:lpstr>Questions?</vt:lpstr>
      <vt:lpstr>PR23 Summary of Accomplishments Report</vt:lpstr>
      <vt:lpstr>PR23 Summary of Accomplishments Report</vt:lpstr>
      <vt:lpstr>PR23 – Page 1 (IDIS Activities)</vt:lpstr>
      <vt:lpstr>PR23 – Page 2 (Accomplishments)</vt:lpstr>
      <vt:lpstr>PR23 – Page 3 (Beneficiary Race/Ethnicity)</vt:lpstr>
      <vt:lpstr>PR23 – Page 4 (Beneficiary Income)</vt:lpstr>
      <vt:lpstr>ConPlan Report</vt:lpstr>
      <vt:lpstr>Con Plan Goals &amp; Accomplishments</vt:lpstr>
      <vt:lpstr>Con Plan Goals &amp; Accomplishments</vt:lpstr>
      <vt:lpstr>Common errors:</vt:lpstr>
      <vt:lpstr>Reconcile Accomplishments</vt:lpstr>
      <vt:lpstr>Reconciling reports to the real world</vt:lpstr>
      <vt:lpstr>PR26 Financial Summary Report</vt:lpstr>
      <vt:lpstr>PR26 Financial Summary Report</vt:lpstr>
      <vt:lpstr>PR26 Financial Summary Report</vt:lpstr>
      <vt:lpstr>PR26 Financial Report</vt:lpstr>
      <vt:lpstr>Required Fields for PR26 Parameters</vt:lpstr>
      <vt:lpstr>PR26 Financial Summary Report</vt:lpstr>
      <vt:lpstr>PR26 Financial Summary Report</vt:lpstr>
      <vt:lpstr>PR26 Financial Summary Report</vt:lpstr>
      <vt:lpstr>If the PR26 doesn’t meet those goals</vt:lpstr>
      <vt:lpstr>If the PR26 doesn’t meet those goals</vt:lpstr>
      <vt:lpstr>If the PR26 doesn’t meet those goals</vt:lpstr>
      <vt:lpstr>Fields you can use to make adjustments:</vt:lpstr>
      <vt:lpstr>If changes are needed to fix PR26: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IDIS for CDBG &amp; HOME</dc:title>
  <dc:creator>austa</dc:creator>
  <cp:lastModifiedBy>Heather Johnson</cp:lastModifiedBy>
  <cp:revision>592</cp:revision>
  <cp:lastPrinted>2023-04-01T17:05:00Z</cp:lastPrinted>
  <dcterms:created xsi:type="dcterms:W3CDTF">2019-10-02T00:08:17Z</dcterms:created>
  <dcterms:modified xsi:type="dcterms:W3CDTF">2023-06-12T20:14:36Z</dcterms:modified>
</cp:coreProperties>
</file>